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401" r:id="rId1"/>
  </p:sldMasterIdLst>
  <p:notesMasterIdLst>
    <p:notesMasterId r:id="rId46"/>
  </p:notesMasterIdLst>
  <p:sldIdLst>
    <p:sldId id="488" r:id="rId2"/>
    <p:sldId id="487" r:id="rId3"/>
    <p:sldId id="436" r:id="rId4"/>
    <p:sldId id="519" r:id="rId5"/>
    <p:sldId id="516" r:id="rId6"/>
    <p:sldId id="515" r:id="rId7"/>
    <p:sldId id="509" r:id="rId8"/>
    <p:sldId id="520" r:id="rId9"/>
    <p:sldId id="517" r:id="rId10"/>
    <p:sldId id="518" r:id="rId11"/>
    <p:sldId id="510" r:id="rId12"/>
    <p:sldId id="513" r:id="rId13"/>
    <p:sldId id="514" r:id="rId14"/>
    <p:sldId id="511" r:id="rId15"/>
    <p:sldId id="554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52" r:id="rId24"/>
    <p:sldId id="531" r:id="rId25"/>
    <p:sldId id="532" r:id="rId26"/>
    <p:sldId id="533" r:id="rId27"/>
    <p:sldId id="534" r:id="rId28"/>
    <p:sldId id="536" r:id="rId29"/>
    <p:sldId id="537" r:id="rId30"/>
    <p:sldId id="539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475" r:id="rId43"/>
    <p:sldId id="553" r:id="rId44"/>
    <p:sldId id="387" r:id="rId45"/>
  </p:sldIdLst>
  <p:sldSz cx="12192000" cy="6858000"/>
  <p:notesSz cx="6858000" cy="9144000"/>
  <p:embeddedFontLst>
    <p:embeddedFont>
      <p:font typeface="Bookman Old Style" panose="02050604050505020204" pitchFamily="18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Tahoma" panose="020B0604030504040204" pitchFamily="34" charset="0"/>
      <p:regular r:id="rId53"/>
      <p:bold r:id="rId54"/>
    </p:embeddedFont>
    <p:embeddedFont>
      <p:font typeface="Palatino Linotype" panose="02040502050505030304" pitchFamily="18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CC3300"/>
    <a:srgbClr val="C9FFFF"/>
    <a:srgbClr val="E1FEA6"/>
    <a:srgbClr val="FFF5CB"/>
    <a:srgbClr val="000099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7" autoAdjust="0"/>
    <p:restoredTop sz="94664" autoAdjust="0"/>
  </p:normalViewPr>
  <p:slideViewPr>
    <p:cSldViewPr>
      <p:cViewPr varScale="1">
        <p:scale>
          <a:sx n="72" d="100"/>
          <a:sy n="72" d="100"/>
        </p:scale>
        <p:origin x="4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8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9AECBE-6641-4858-A154-49259F42AE1F}" type="datetimeFigureOut">
              <a:rPr lang="ru-RU"/>
              <a:pPr>
                <a:defRPr/>
              </a:pPr>
              <a:t>12.12.2021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01BA5B-E64C-425B-B404-47056B1C9C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3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7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9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91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1BA5B-E64C-425B-B404-47056B1C9CDF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81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9643" y="6569242"/>
            <a:ext cx="842356" cy="288758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54BDC68D-FF80-4D4E-BAF3-F6A29ED33A36}" type="slidenum">
              <a:rPr lang="ru-RU" smtClean="0">
                <a:solidFill>
                  <a:prstClr val="black"/>
                </a:solidFill>
              </a:rPr>
              <a:pPr/>
              <a:t>‹#›</a:t>
            </a:fld>
            <a:r>
              <a:rPr lang="en-US" dirty="0" smtClean="0">
                <a:solidFill>
                  <a:prstClr val="black"/>
                </a:solidFill>
              </a:rPr>
              <a:t>/43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-25367" y="692697"/>
            <a:ext cx="12192000" cy="173255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77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1800">
              <a:solidFill>
                <a:prstClr val="white"/>
              </a:solidFill>
            </a:endParaRP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443242"/>
            <a:ext cx="12192000" cy="126000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77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5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390" y="-26426"/>
            <a:ext cx="12225391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 userDrawn="1"/>
        </p:nvSpPr>
        <p:spPr>
          <a:xfrm>
            <a:off x="-20304" y="888522"/>
            <a:ext cx="12225391" cy="5922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503713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white"/>
                </a:solidFill>
              </a:rPr>
              <a:t>Т.В. </a:t>
            </a:r>
            <a:r>
              <a:rPr lang="uk-UA" sz="1200" dirty="0" err="1" smtClean="0">
                <a:solidFill>
                  <a:prstClr val="white"/>
                </a:solidFill>
              </a:rPr>
              <a:t>Ковалюк</a:t>
            </a:r>
            <a:r>
              <a:rPr lang="uk-UA" sz="1200" dirty="0" smtClean="0">
                <a:solidFill>
                  <a:prstClr val="white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white"/>
                </a:solidFill>
              </a:rPr>
              <a:t>ім</a:t>
            </a:r>
            <a:r>
              <a:rPr lang="uk-UA" sz="1200" dirty="0" smtClean="0">
                <a:solidFill>
                  <a:prstClr val="white"/>
                </a:solidFill>
              </a:rPr>
              <a:t> </a:t>
            </a:r>
            <a:r>
              <a:rPr lang="uk-UA" sz="1200" dirty="0" err="1" smtClean="0">
                <a:solidFill>
                  <a:prstClr val="white"/>
                </a:solidFill>
              </a:rPr>
              <a:t>Т.Шевченка</a:t>
            </a:r>
            <a:endParaRPr lang="ru-RU" sz="1200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496520" y="6551552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black"/>
                </a:solidFill>
              </a:rPr>
              <a:t>Т.В. </a:t>
            </a:r>
            <a:r>
              <a:rPr lang="uk-UA" sz="1200" dirty="0" err="1" smtClean="0">
                <a:solidFill>
                  <a:prstClr val="black"/>
                </a:solidFill>
              </a:rPr>
              <a:t>Ковалюк</a:t>
            </a:r>
            <a:r>
              <a:rPr lang="uk-UA" sz="1200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black"/>
                </a:solidFill>
              </a:rPr>
              <a:t>ім</a:t>
            </a:r>
            <a:r>
              <a:rPr lang="uk-UA" sz="1200" dirty="0" smtClean="0">
                <a:solidFill>
                  <a:prstClr val="black"/>
                </a:solidFill>
              </a:rPr>
              <a:t> Т. Шевченка</a:t>
            </a:r>
            <a:endParaRPr lang="ru-RU" sz="12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949" y="6551552"/>
            <a:ext cx="649288" cy="280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8042"/>
            <a:ext cx="12234479" cy="1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28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492875"/>
            <a:ext cx="64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smtClean="0">
                <a:latin typeface="Calibri" panose="020F0502020204030204"/>
              </a:rPr>
              <a:t>/43</a:t>
            </a:r>
            <a:endParaRPr lang="ru-RU" dirty="0">
              <a:latin typeface="Calibri" panose="020F0502020204030204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42760" y="6612106"/>
            <a:ext cx="7311041" cy="288758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1200" dirty="0" smtClean="0">
                <a:solidFill>
                  <a:prstClr val="black"/>
                </a:solidFill>
              </a:rPr>
              <a:t>Т.В. </a:t>
            </a:r>
            <a:r>
              <a:rPr lang="uk-UA" sz="1200" dirty="0" err="1" smtClean="0">
                <a:solidFill>
                  <a:prstClr val="black"/>
                </a:solidFill>
              </a:rPr>
              <a:t>Ковалюк</a:t>
            </a:r>
            <a:r>
              <a:rPr lang="uk-UA" sz="1200" dirty="0" smtClean="0">
                <a:solidFill>
                  <a:prstClr val="black"/>
                </a:solidFill>
              </a:rPr>
              <a:t> Функціональне програмування КНУ </a:t>
            </a:r>
            <a:r>
              <a:rPr lang="uk-UA" sz="1200" dirty="0" err="1" smtClean="0">
                <a:solidFill>
                  <a:prstClr val="black"/>
                </a:solidFill>
              </a:rPr>
              <a:t>ім</a:t>
            </a:r>
            <a:r>
              <a:rPr lang="uk-UA" sz="1200" dirty="0" smtClean="0">
                <a:solidFill>
                  <a:prstClr val="black"/>
                </a:solidFill>
              </a:rPr>
              <a:t> </a:t>
            </a:r>
            <a:r>
              <a:rPr lang="uk-UA" sz="1200" dirty="0" err="1" smtClean="0">
                <a:solidFill>
                  <a:prstClr val="black"/>
                </a:solidFill>
              </a:rPr>
              <a:t>Т.Шевченка</a:t>
            </a:r>
            <a:endParaRPr lang="ru-RU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4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player.ru/71381060-Prototipirovanie-programm-na-yazyke-scheme-metodicheskoe-posobie-po-praktikumu.html" TargetMode="External"/><Relationship Id="rId3" Type="http://schemas.openxmlformats.org/officeDocument/2006/relationships/hyperlink" Target="http://www.r6rs.org/final/html/r6rs/r6rs-Z-H-2.html#node_toc_start" TargetMode="External"/><Relationship Id="rId7" Type="http://schemas.openxmlformats.org/officeDocument/2006/relationships/hyperlink" Target="http://blog.ilammy.net/lisp/index.html" TargetMode="External"/><Relationship Id="rId2" Type="http://schemas.openxmlformats.org/officeDocument/2006/relationships/hyperlink" Target="https://github.com/tkovaly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heme.com/tspl4/" TargetMode="External"/><Relationship Id="rId5" Type="http://schemas.openxmlformats.org/officeDocument/2006/relationships/hyperlink" Target="https://www.twirpx.com/file/81061/" TargetMode="External"/><Relationship Id="rId4" Type="http://schemas.openxmlformats.org/officeDocument/2006/relationships/hyperlink" Target="http://www.larcenists.org/Documentation/Documentation0.98/r7rs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su.ru/xmlui/bitstream/handle/nsu/8874/Harrison.pdf;jsessionid=7BDBFCF0EA05BFD026052B868E6DAEDF?sequence=1" TargetMode="External"/><Relationship Id="rId2" Type="http://schemas.openxmlformats.org/officeDocument/2006/relationships/hyperlink" Target="https://docplayer.ru/25937980-Uchebnik-po-haskell-anton-holomyov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sper.ru/pcl/pcl.pdf" TargetMode="External"/><Relationship Id="rId4" Type="http://schemas.openxmlformats.org/officeDocument/2006/relationships/hyperlink" Target="http://window.edu.ru/resource/684/41684/files/prog_lisp.pdf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426"/>
            <a:ext cx="12192000" cy="6858000"/>
          </a:xfrm>
          <a:prstGeom prst="rect">
            <a:avLst/>
          </a:prstGeom>
        </p:spPr>
      </p:pic>
      <p:sp>
        <p:nvSpPr>
          <p:cNvPr id="3" name="WordArt 5"/>
          <p:cNvSpPr>
            <a:spLocks noChangeArrowheads="1" noChangeShapeType="1" noTextEdit="1"/>
          </p:cNvSpPr>
          <p:nvPr/>
        </p:nvSpPr>
        <p:spPr bwMode="auto">
          <a:xfrm>
            <a:off x="2135560" y="1484785"/>
            <a:ext cx="8352928" cy="237648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Функціональне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/>
            <a:r>
              <a:rPr lang="ru-RU" sz="3600" kern="10" dirty="0" err="1">
                <a:solidFill>
                  <a:schemeClr val="bg1"/>
                </a:solidFill>
                <a:effectLst>
                  <a:outerShdw dist="68392" dir="1308085" algn="ctr" rotWithShape="0">
                    <a:srgbClr val="F6FB17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програмування</a:t>
            </a:r>
            <a:endParaRPr lang="ru-RU" sz="3600" kern="10" dirty="0">
              <a:solidFill>
                <a:schemeClr val="bg1"/>
              </a:solidFill>
              <a:effectLst>
                <a:outerShdw dist="68392" dir="1308085" algn="ctr" rotWithShape="0">
                  <a:srgbClr val="F6FB17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5520" y="4570956"/>
            <a:ext cx="8892480" cy="206210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Лектор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Ковалюк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Тетяна</a:t>
            </a:r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Володимирівна</a:t>
            </a:r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ru-RU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 к.т.н., доцент </a:t>
            </a:r>
          </a:p>
          <a:p>
            <a:pPr algn="ctr"/>
            <a:r>
              <a:rPr lang="ru-RU" b="1" i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tkovalyuk@u</a:t>
            </a:r>
            <a:r>
              <a:rPr lang="en-US" b="1" i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"/>
                <a:cs typeface="Arial"/>
              </a:rPr>
              <a:t>kr.net</a:t>
            </a:r>
            <a:endParaRPr lang="ru-RU" b="1" i="1" kern="10" dirty="0">
              <a:ln w="9525">
                <a:solidFill>
                  <a:schemeClr val="tx2"/>
                </a:solidFill>
                <a:round/>
                <a:headEnd/>
                <a:tailEnd/>
              </a:ln>
              <a:solidFill>
                <a:schemeClr val="bg1"/>
              </a:solidFill>
              <a:latin typeface="Arial"/>
              <a:cs typeface="Arial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5571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75" name="Группа 74"/>
          <p:cNvGrpSpPr/>
          <p:nvPr/>
        </p:nvGrpSpPr>
        <p:grpSpPr>
          <a:xfrm>
            <a:off x="1926010" y="1030198"/>
            <a:ext cx="8061486" cy="5282208"/>
            <a:chOff x="402010" y="1030198"/>
            <a:chExt cx="8061486" cy="5282208"/>
          </a:xfrm>
        </p:grpSpPr>
        <p:sp>
          <p:nvSpPr>
            <p:cNvPr id="12" name="TextBox 11"/>
            <p:cNvSpPr txBox="1"/>
            <p:nvPr/>
          </p:nvSpPr>
          <p:spPr>
            <a:xfrm>
              <a:off x="3155782" y="1030198"/>
              <a:ext cx="196834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r>
                <a:rPr lang="uk-UA" sz="2400" dirty="0"/>
                <a:t>Типи даних</a:t>
              </a:r>
              <a:endParaRPr lang="ru-RU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1142" y="1837926"/>
              <a:ext cx="1112805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C00000"/>
                  </a:solidFill>
                </a:rPr>
                <a:t>Прості</a:t>
              </a:r>
              <a:endParaRPr lang="ru-RU" sz="24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98949" y="1850071"/>
              <a:ext cx="2217017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0000CC"/>
                  </a:solidFill>
                </a:rPr>
                <a:t>Структуровані</a:t>
              </a:r>
              <a:endParaRPr lang="ru-RU" sz="2400" dirty="0">
                <a:solidFill>
                  <a:srgbClr val="0000CC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8368" y="2863220"/>
              <a:ext cx="2058351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Літери (знакові)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0282" y="3532536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uk-UA" sz="2000" dirty="0" err="1">
                  <a:solidFill>
                    <a:srgbClr val="C00000"/>
                  </a:solidFill>
                </a:rPr>
                <a:t>Булеві</a:t>
              </a:r>
              <a:r>
                <a:rPr lang="uk-UA" sz="2000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0282" y="4251864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Числові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0282" y="4978182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Символьні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70282" y="5758408"/>
              <a:ext cx="2009106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uk-UA" sz="2000" dirty="0">
                  <a:solidFill>
                    <a:srgbClr val="C00000"/>
                  </a:solidFill>
                </a:rPr>
                <a:t>Строкові</a:t>
              </a:r>
            </a:p>
          </p:txBody>
        </p:sp>
        <p:cxnSp>
          <p:nvCxnSpPr>
            <p:cNvPr id="22" name="Прямая соединительная линия 21"/>
            <p:cNvCxnSpPr/>
            <p:nvPr/>
          </p:nvCxnSpPr>
          <p:spPr>
            <a:xfrm>
              <a:off x="417554" y="2637906"/>
              <a:ext cx="15586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>
              <a:stCxn id="14" idx="2"/>
            </p:cNvCxnSpPr>
            <p:nvPr/>
          </p:nvCxnSpPr>
          <p:spPr>
            <a:xfrm flipH="1">
              <a:off x="1967544" y="2299591"/>
              <a:ext cx="1" cy="3383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402010" y="2641960"/>
              <a:ext cx="15544" cy="339344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>
              <a:endCxn id="16" idx="1"/>
            </p:cNvCxnSpPr>
            <p:nvPr/>
          </p:nvCxnSpPr>
          <p:spPr>
            <a:xfrm>
              <a:off x="413880" y="3111718"/>
              <a:ext cx="524488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>
              <a:endCxn id="17" idx="1"/>
            </p:cNvCxnSpPr>
            <p:nvPr/>
          </p:nvCxnSpPr>
          <p:spPr>
            <a:xfrm>
              <a:off x="413880" y="3774045"/>
              <a:ext cx="556402" cy="3549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>
              <a:endCxn id="18" idx="1"/>
            </p:cNvCxnSpPr>
            <p:nvPr/>
          </p:nvCxnSpPr>
          <p:spPr>
            <a:xfrm>
              <a:off x="413880" y="4500362"/>
              <a:ext cx="556402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>
              <a:endCxn id="19" idx="1"/>
            </p:cNvCxnSpPr>
            <p:nvPr/>
          </p:nvCxnSpPr>
          <p:spPr>
            <a:xfrm>
              <a:off x="413880" y="5226680"/>
              <a:ext cx="556402" cy="285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>
              <a:endCxn id="20" idx="1"/>
            </p:cNvCxnSpPr>
            <p:nvPr/>
          </p:nvCxnSpPr>
          <p:spPr>
            <a:xfrm>
              <a:off x="413880" y="6035407"/>
              <a:ext cx="5564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5436096" y="2311736"/>
              <a:ext cx="43203" cy="3446672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73243" y="2711065"/>
              <a:ext cx="2142017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Вектори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92259" y="3415943"/>
              <a:ext cx="210567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Пари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2258" y="5459680"/>
              <a:ext cx="228014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Порти  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1373" y="4826570"/>
              <a:ext cx="2602123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Процедури (функції)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04576" y="4033805"/>
              <a:ext cx="2093354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CC"/>
              </a:solidFill>
            </a:ln>
            <a:effectLst>
              <a:outerShdw blurRad="50800" dist="50800" dir="5400000" algn="ctr" rotWithShape="0">
                <a:srgbClr val="0000CC"/>
              </a:outerShdw>
            </a:effectLst>
            <a:scene3d>
              <a:camera prst="orthographicFront"/>
              <a:lightRig rig="threePt" dir="t"/>
            </a:scene3d>
            <a:sp3d contourW="12700">
              <a:bevelT prst="angle"/>
              <a:contourClr>
                <a:srgbClr val="0000CC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uk-UA" sz="2000" dirty="0">
                  <a:solidFill>
                    <a:srgbClr val="0000CC"/>
                  </a:solidFill>
                </a:rPr>
                <a:t>Списки</a:t>
              </a:r>
              <a:endParaRPr lang="ru-RU" sz="2000" dirty="0">
                <a:solidFill>
                  <a:srgbClr val="0000CC"/>
                </a:solidFill>
              </a:endParaRPr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5436096" y="2863220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5466981" y="364502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5447966" y="425186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5436096" y="4989345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5479299" y="5711514"/>
              <a:ext cx="425277" cy="0"/>
            </a:xfrm>
            <a:prstGeom prst="line">
              <a:avLst/>
            </a:pr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>
              <a:stCxn id="14" idx="0"/>
            </p:cNvCxnSpPr>
            <p:nvPr/>
          </p:nvCxnSpPr>
          <p:spPr>
            <a:xfrm flipV="1">
              <a:off x="1967545" y="1533991"/>
              <a:ext cx="1740359" cy="3039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4139952" y="1491863"/>
              <a:ext cx="1296144" cy="3339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819408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8"/>
            <a:ext cx="1188132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Булеві</a:t>
            </a:r>
            <a:endParaRPr lang="en-US" sz="2200" dirty="0">
              <a:latin typeface="+mn-lt"/>
            </a:endParaRPr>
          </a:p>
          <a:p>
            <a:r>
              <a:rPr lang="ru-RU" sz="2200" dirty="0" err="1">
                <a:latin typeface="+mn-lt"/>
              </a:rPr>
              <a:t>Булевий</a:t>
            </a:r>
            <a:r>
              <a:rPr lang="ru-RU" sz="2200" dirty="0">
                <a:latin typeface="+mn-lt"/>
              </a:rPr>
              <a:t> тип є </a:t>
            </a:r>
            <a:r>
              <a:rPr lang="ru-RU" sz="2200" dirty="0" err="1">
                <a:latin typeface="+mn-lt"/>
              </a:rPr>
              <a:t>логічним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значенням</a:t>
            </a:r>
            <a:r>
              <a:rPr lang="ru-RU" sz="2200" dirty="0">
                <a:latin typeface="+mn-lt"/>
              </a:rPr>
              <a:t> і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бути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true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або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false</a:t>
            </a:r>
            <a:r>
              <a:rPr lang="en-GB" sz="2200" dirty="0">
                <a:latin typeface="+mn-lt"/>
              </a:rPr>
              <a:t>. </a:t>
            </a:r>
            <a:endParaRPr lang="uk-UA" sz="2200" dirty="0">
              <a:latin typeface="+mn-lt"/>
            </a:endParaRPr>
          </a:p>
          <a:p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 "</a:t>
            </a:r>
            <a:r>
              <a:rPr lang="en-GB" sz="2200" dirty="0">
                <a:latin typeface="+mn-lt"/>
              </a:rPr>
              <a:t>false" </a:t>
            </a:r>
            <a:r>
              <a:rPr lang="ru-RU" sz="2200" dirty="0">
                <a:latin typeface="+mn-lt"/>
              </a:rPr>
              <a:t>в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записується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f. </a:t>
            </a:r>
            <a:endParaRPr lang="uk-UA" sz="2200" b="1" dirty="0">
              <a:solidFill>
                <a:srgbClr val="0000CC"/>
              </a:solidFill>
              <a:latin typeface="+mn-lt"/>
            </a:endParaRPr>
          </a:p>
          <a:p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 "</a:t>
            </a:r>
            <a:r>
              <a:rPr lang="en-GB" sz="2200" dirty="0">
                <a:latin typeface="+mn-lt"/>
              </a:rPr>
              <a:t>true" </a:t>
            </a:r>
            <a:r>
              <a:rPr lang="ru-RU" sz="2200" dirty="0" err="1">
                <a:latin typeface="+mn-lt"/>
              </a:rPr>
              <a:t>записується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</a:t>
            </a:r>
            <a:r>
              <a:rPr lang="en-GB" sz="2200" dirty="0">
                <a:latin typeface="+mn-lt"/>
              </a:rPr>
              <a:t>. </a:t>
            </a:r>
            <a:endParaRPr lang="uk-UA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Будь-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відмінний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від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#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f</a:t>
            </a:r>
            <a:r>
              <a:rPr lang="en-GB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інтерпретітуется</a:t>
            </a:r>
            <a:r>
              <a:rPr lang="ru-RU" sz="2200" dirty="0">
                <a:latin typeface="+mn-lt"/>
              </a:rPr>
              <a:t> як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true</a:t>
            </a:r>
            <a:r>
              <a:rPr lang="en-GB" sz="2200" dirty="0">
                <a:latin typeface="+mn-lt"/>
              </a:rPr>
              <a:t>.</a:t>
            </a:r>
          </a:p>
          <a:p>
            <a:pPr algn="ctr"/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Числові</a:t>
            </a:r>
            <a:endParaRPr lang="en-US" sz="2200" dirty="0">
              <a:latin typeface="+mn-lt"/>
            </a:endParaRPr>
          </a:p>
          <a:p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підтримує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безліч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чис</a:t>
            </a:r>
            <a:r>
              <a:rPr lang="uk-UA" sz="2200" dirty="0" err="1">
                <a:latin typeface="+mn-lt"/>
              </a:rPr>
              <a:t>лових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типів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включаючи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цілі</a:t>
            </a:r>
            <a:r>
              <a:rPr lang="ru-RU" sz="2200" dirty="0">
                <a:latin typeface="+mn-lt"/>
              </a:rPr>
              <a:t> числа </a:t>
            </a:r>
            <a:r>
              <a:rPr lang="ru-RU" sz="2200" dirty="0" err="1">
                <a:latin typeface="+mn-lt"/>
              </a:rPr>
              <a:t>довільної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точності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раціональні</a:t>
            </a:r>
            <a:r>
              <a:rPr lang="ru-RU" sz="2200" dirty="0">
                <a:latin typeface="+mn-lt"/>
              </a:rPr>
              <a:t> числа, </a:t>
            </a:r>
            <a:r>
              <a:rPr lang="ru-RU" sz="2200" dirty="0" err="1">
                <a:latin typeface="+mn-lt"/>
              </a:rPr>
              <a:t>комплексні</a:t>
            </a:r>
            <a:r>
              <a:rPr lang="ru-RU" sz="2200" dirty="0">
                <a:latin typeface="+mn-lt"/>
              </a:rPr>
              <a:t> числа і </a:t>
            </a:r>
            <a:r>
              <a:rPr lang="ru-RU" sz="2200" dirty="0" err="1">
                <a:latin typeface="+mn-lt"/>
              </a:rPr>
              <a:t>наближені</a:t>
            </a:r>
            <a:r>
              <a:rPr lang="ru-RU" sz="2200" dirty="0">
                <a:latin typeface="+mn-lt"/>
              </a:rPr>
              <a:t> числа </a:t>
            </a:r>
            <a:r>
              <a:rPr lang="ru-RU" sz="2200" dirty="0" err="1">
                <a:latin typeface="+mn-lt"/>
              </a:rPr>
              <a:t>різних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видів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 algn="ctr">
              <a:buAutoNum type="arabicPlain" startAt="47"/>
            </a:pPr>
            <a:r>
              <a:rPr lang="en-US" sz="2400" b="1" dirty="0">
                <a:latin typeface="+mn-lt"/>
              </a:rPr>
              <a:t>1/3</a:t>
            </a:r>
            <a:r>
              <a:rPr lang="uk-UA" sz="2400" b="1" dirty="0">
                <a:latin typeface="+mn-lt"/>
              </a:rPr>
              <a:t>  </a:t>
            </a:r>
            <a:r>
              <a:rPr lang="en-US" sz="2400" b="1" dirty="0">
                <a:latin typeface="+mn-lt"/>
              </a:rPr>
              <a:t> 2.3</a:t>
            </a:r>
            <a:r>
              <a:rPr lang="uk-UA" sz="2400" b="1" dirty="0">
                <a:latin typeface="+mn-lt"/>
              </a:rPr>
              <a:t>  </a:t>
            </a:r>
            <a:r>
              <a:rPr lang="en-US" sz="2400" b="1" dirty="0">
                <a:latin typeface="+mn-lt"/>
              </a:rPr>
              <a:t> 4.3e14 </a:t>
            </a:r>
            <a:r>
              <a:rPr lang="uk-UA" sz="2400" b="1" dirty="0">
                <a:latin typeface="+mn-lt"/>
              </a:rPr>
              <a:t> </a:t>
            </a:r>
            <a:r>
              <a:rPr lang="en-US" sz="2400" b="1" dirty="0" smtClean="0">
                <a:latin typeface="+mn-lt"/>
              </a:rPr>
              <a:t>1+3i</a:t>
            </a:r>
            <a:endParaRPr lang="en-US" sz="2400" b="1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50752" y="4671483"/>
            <a:ext cx="10404648" cy="14465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Кожне ціле число (</a:t>
            </a:r>
            <a:r>
              <a:rPr lang="en-GB" sz="2200" dirty="0">
                <a:latin typeface="+mn-lt"/>
              </a:rPr>
              <a:t>integer) </a:t>
            </a:r>
            <a:r>
              <a:rPr lang="uk-UA" sz="2200" dirty="0">
                <a:latin typeface="+mn-lt"/>
              </a:rPr>
              <a:t>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дробом</a:t>
            </a:r>
            <a:r>
              <a:rPr lang="uk-UA" sz="2200" dirty="0">
                <a:latin typeface="+mn-lt"/>
              </a:rPr>
              <a:t> (</a:t>
            </a:r>
            <a:r>
              <a:rPr lang="en-GB" sz="2200" dirty="0">
                <a:latin typeface="+mn-lt"/>
              </a:rPr>
              <a:t>rational),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Кожний дріб 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дійсним числом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real),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Дійсне число є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комплексним (</a:t>
            </a:r>
            <a:r>
              <a:rPr lang="en-GB" sz="2200" dirty="0">
                <a:latin typeface="+mn-lt"/>
              </a:rPr>
              <a:t>complex).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Числа класифікуються за ознакою точності (точне або приблизне - </a:t>
            </a:r>
            <a:r>
              <a:rPr lang="en-GB" sz="2200" dirty="0">
                <a:latin typeface="+mn-lt"/>
              </a:rPr>
              <a:t>exact / inexact):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4750965"/>
            <a:ext cx="1287586" cy="12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13471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8"/>
            <a:ext cx="1188132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Літери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 (</a:t>
            </a:r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Знакові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)</a:t>
            </a:r>
          </a:p>
          <a:p>
            <a:r>
              <a:rPr lang="ru-RU" sz="2200" dirty="0">
                <a:latin typeface="+mn-lt"/>
              </a:rPr>
              <a:t>Знаки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>
                <a:latin typeface="+mn-lt"/>
              </a:rPr>
              <a:t>в основному </a:t>
            </a:r>
            <a:r>
              <a:rPr lang="ru-RU" sz="2200" dirty="0" err="1">
                <a:latin typeface="+mn-lt"/>
              </a:rPr>
              <a:t>відповідають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текстовим</a:t>
            </a:r>
            <a:r>
              <a:rPr lang="ru-RU" sz="2200" dirty="0">
                <a:latin typeface="+mn-lt"/>
              </a:rPr>
              <a:t> символам. Вони </a:t>
            </a:r>
            <a:r>
              <a:rPr lang="ru-RU" sz="2200" dirty="0" err="1">
                <a:latin typeface="+mn-lt"/>
              </a:rPr>
              <a:t>ізоморфні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скалярних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значень</a:t>
            </a:r>
            <a:r>
              <a:rPr lang="ru-RU" sz="2200" dirty="0">
                <a:latin typeface="+mn-lt"/>
              </a:rPr>
              <a:t> стандарту </a:t>
            </a:r>
            <a:r>
              <a:rPr lang="en-GB" sz="2200" dirty="0">
                <a:latin typeface="+mn-lt"/>
              </a:rPr>
              <a:t>Unicode.</a:t>
            </a:r>
            <a:endParaRPr lang="uk-UA" sz="2200" dirty="0">
              <a:latin typeface="+mn-lt"/>
            </a:endParaRPr>
          </a:p>
          <a:p>
            <a:pPr algn="ctr"/>
            <a:r>
              <a:rPr lang="en-US" sz="2200" b="1" dirty="0">
                <a:latin typeface="+mn-lt"/>
              </a:rPr>
              <a:t>#\a #\A \#space #\newline</a:t>
            </a:r>
            <a:endParaRPr lang="uk-UA" sz="2200" dirty="0">
              <a:latin typeface="+mn-lt"/>
            </a:endParaRPr>
          </a:p>
          <a:p>
            <a:endParaRPr lang="en-GB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Строкові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>
                <a:latin typeface="+mn-lt"/>
              </a:rPr>
              <a:t>Рядки є </a:t>
            </a:r>
            <a:r>
              <a:rPr lang="ru-RU" sz="2200" dirty="0" err="1">
                <a:latin typeface="+mn-lt"/>
              </a:rPr>
              <a:t>кінцевими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послідовностями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символів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фіксованої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довжини</a:t>
            </a:r>
            <a:r>
              <a:rPr lang="ru-RU" sz="2200" dirty="0">
                <a:latin typeface="+mn-lt"/>
              </a:rPr>
              <a:t> і, таким чином,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довільні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тексти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Unicode.</a:t>
            </a:r>
            <a:endParaRPr lang="uk-UA" sz="2200" dirty="0">
              <a:latin typeface="+mn-lt"/>
            </a:endParaRPr>
          </a:p>
          <a:p>
            <a:pPr algn="ctr"/>
            <a:r>
              <a:rPr lang="ru-RU" sz="2200" b="1" dirty="0">
                <a:latin typeface="+mn-lt"/>
              </a:rPr>
              <a:t>”рядок тексту”</a:t>
            </a:r>
            <a:endParaRPr lang="uk-UA" sz="2200" dirty="0">
              <a:latin typeface="+mn-lt"/>
            </a:endParaRPr>
          </a:p>
          <a:p>
            <a:endParaRPr lang="en-GB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Символьні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>
                <a:latin typeface="+mn-lt"/>
              </a:rPr>
              <a:t>Символ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для 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позначення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змінних</a:t>
            </a:r>
            <a:r>
              <a:rPr lang="ru-RU" sz="2200" dirty="0">
                <a:latin typeface="+mn-lt"/>
              </a:rPr>
              <a:t>.</a:t>
            </a:r>
          </a:p>
          <a:p>
            <a:pPr algn="ctr"/>
            <a:r>
              <a:rPr lang="en-US" sz="2200" b="1" dirty="0">
                <a:latin typeface="+mn-lt"/>
              </a:rPr>
              <a:t>this-is-a-symbol </a:t>
            </a:r>
            <a:r>
              <a:rPr lang="uk-UA" sz="2200" b="1" dirty="0">
                <a:latin typeface="+mn-lt"/>
              </a:rPr>
              <a:t>   </a:t>
            </a:r>
            <a:r>
              <a:rPr lang="en-US" sz="2200" b="1" dirty="0" err="1">
                <a:latin typeface="+mn-lt"/>
              </a:rPr>
              <a:t>abc</a:t>
            </a:r>
            <a:r>
              <a:rPr lang="uk-UA" sz="2200" b="1" dirty="0">
                <a:latin typeface="+mn-lt"/>
              </a:rPr>
              <a:t>    </a:t>
            </a:r>
            <a:r>
              <a:rPr lang="en-US" sz="2200" b="1" dirty="0">
                <a:latin typeface="+mn-lt"/>
              </a:rPr>
              <a:t> a32     &gt;adfasf23@#$%!&lt;</a:t>
            </a:r>
            <a:endParaRPr lang="uk-UA" sz="2200" b="1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Символи</a:t>
            </a:r>
            <a:r>
              <a:rPr lang="ru-RU" sz="2200" dirty="0">
                <a:latin typeface="+mn-lt"/>
              </a:rPr>
              <a:t> не </a:t>
            </a:r>
            <a:r>
              <a:rPr lang="ru-RU" sz="2200" dirty="0" err="1">
                <a:latin typeface="+mn-lt"/>
              </a:rPr>
              <a:t>чутливі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регістру</a:t>
            </a:r>
            <a:r>
              <a:rPr lang="ru-RU" sz="2200" dirty="0">
                <a:latin typeface="+mn-lt"/>
              </a:rPr>
              <a:t> букв.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>
                <a:latin typeface="+mn-lt"/>
              </a:rPr>
              <a:t>Символ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містити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букви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англійського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алфавіту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цифри</a:t>
            </a:r>
            <a:r>
              <a:rPr lang="ru-RU" sz="2200" dirty="0">
                <a:latin typeface="+mn-lt"/>
              </a:rPr>
              <a:t> і </a:t>
            </a:r>
            <a:r>
              <a:rPr lang="ru-RU" sz="2200" dirty="0" err="1">
                <a:latin typeface="+mn-lt"/>
              </a:rPr>
              <a:t>літери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smtClean="0">
                <a:solidFill>
                  <a:srgbClr val="0000CC"/>
                </a:solidFill>
                <a:latin typeface="+mn-lt"/>
              </a:rPr>
              <a:t>+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-. * / &lt;=&gt;! ? : $% _ &amp; ~ ^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080671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843808"/>
            <a:ext cx="12192000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solidFill>
                  <a:srgbClr val="C00000"/>
                </a:solidFill>
                <a:latin typeface="+mn-lt"/>
              </a:rPr>
              <a:t>Пари і списки</a:t>
            </a:r>
          </a:p>
          <a:p>
            <a:r>
              <a:rPr lang="ru-RU" sz="2200" b="1" dirty="0">
                <a:latin typeface="+mn-lt"/>
              </a:rPr>
              <a:t>Пара</a:t>
            </a:r>
            <a:r>
              <a:rPr lang="ru-RU" sz="2200" dirty="0">
                <a:latin typeface="+mn-lt"/>
              </a:rPr>
              <a:t> є структурою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двомя</a:t>
            </a:r>
            <a:r>
              <a:rPr lang="ru-RU" sz="2200" dirty="0">
                <a:latin typeface="+mn-lt"/>
              </a:rPr>
              <a:t> компонентами. </a:t>
            </a:r>
          </a:p>
          <a:p>
            <a:r>
              <a:rPr lang="ru-RU" sz="2200" b="1" dirty="0">
                <a:latin typeface="+mn-lt"/>
              </a:rPr>
              <a:t>Списки</a:t>
            </a:r>
            <a:r>
              <a:rPr lang="ru-RU" sz="2200" dirty="0">
                <a:latin typeface="+mn-lt"/>
              </a:rPr>
              <a:t>, є </a:t>
            </a:r>
            <a:r>
              <a:rPr lang="ru-RU" sz="2200" dirty="0" err="1">
                <a:latin typeface="+mn-lt"/>
              </a:rPr>
              <a:t>лінійними</a:t>
            </a:r>
            <a:r>
              <a:rPr lang="ru-RU" sz="2200" dirty="0">
                <a:latin typeface="+mn-lt"/>
              </a:rPr>
              <a:t> структурами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формуються</a:t>
            </a:r>
            <a:r>
              <a:rPr lang="ru-RU" sz="2200" dirty="0">
                <a:latin typeface="+mn-lt"/>
              </a:rPr>
              <a:t> з пар, де перший компонент ( "</a:t>
            </a:r>
            <a:r>
              <a:rPr lang="en-GB" sz="2200" dirty="0">
                <a:latin typeface="+mn-lt"/>
              </a:rPr>
              <a:t>car") </a:t>
            </a:r>
            <a:r>
              <a:rPr lang="ru-RU" sz="2200" dirty="0">
                <a:latin typeface="+mn-lt"/>
              </a:rPr>
              <a:t>є першим </a:t>
            </a:r>
            <a:r>
              <a:rPr lang="ru-RU" sz="2200" dirty="0" err="1">
                <a:latin typeface="+mn-lt"/>
              </a:rPr>
              <a:t>елементом</a:t>
            </a:r>
            <a:r>
              <a:rPr lang="ru-RU" sz="2200" dirty="0">
                <a:latin typeface="+mn-lt"/>
              </a:rPr>
              <a:t> списку, а </a:t>
            </a:r>
            <a:r>
              <a:rPr lang="ru-RU" sz="2200" dirty="0" err="1">
                <a:latin typeface="+mn-lt"/>
              </a:rPr>
              <a:t>другий</a:t>
            </a:r>
            <a:r>
              <a:rPr lang="ru-RU" sz="2200" dirty="0">
                <a:latin typeface="+mn-lt"/>
              </a:rPr>
              <a:t> компонент ( "</a:t>
            </a:r>
            <a:r>
              <a:rPr lang="en-GB" sz="2200" dirty="0" err="1">
                <a:latin typeface="+mn-lt"/>
              </a:rPr>
              <a:t>cdr</a:t>
            </a:r>
            <a:r>
              <a:rPr lang="en-GB" sz="2200" dirty="0">
                <a:latin typeface="+mn-lt"/>
              </a:rPr>
              <a:t>") </a:t>
            </a:r>
            <a:r>
              <a:rPr lang="uk-UA" sz="2200" dirty="0">
                <a:latin typeface="+mn-lt"/>
              </a:rPr>
              <a:t>представляє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іншу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частину</a:t>
            </a:r>
            <a:r>
              <a:rPr lang="ru-RU" sz="2200" dirty="0">
                <a:latin typeface="+mn-lt"/>
              </a:rPr>
              <a:t> списку.</a:t>
            </a:r>
            <a:r>
              <a:rPr lang="ru-RU" sz="2200" dirty="0"/>
              <a:t> </a:t>
            </a:r>
            <a:endParaRPr lang="ru-RU" sz="2200" dirty="0" smtClean="0"/>
          </a:p>
          <a:p>
            <a:r>
              <a:rPr lang="ru-RU" sz="2200" dirty="0" smtClean="0">
                <a:latin typeface="+mn-lt"/>
              </a:rPr>
              <a:t>У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>
                <a:latin typeface="+mn-lt"/>
              </a:rPr>
              <a:t>є </a:t>
            </a:r>
            <a:r>
              <a:rPr lang="ru-RU" sz="2200" dirty="0" err="1">
                <a:latin typeface="+mn-lt"/>
              </a:rPr>
              <a:t>окремий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порожній</a:t>
            </a:r>
            <a:r>
              <a:rPr lang="ru-RU" sz="2200" b="1" dirty="0">
                <a:latin typeface="+mn-lt"/>
              </a:rPr>
              <a:t> список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є </a:t>
            </a:r>
            <a:r>
              <a:rPr lang="ru-RU" sz="2200" dirty="0" err="1">
                <a:latin typeface="+mn-lt"/>
              </a:rPr>
              <a:t>останнім</a:t>
            </a:r>
            <a:r>
              <a:rPr lang="ru-RU" sz="2200" dirty="0">
                <a:latin typeface="+mn-lt"/>
              </a:rPr>
              <a:t> в </a:t>
            </a:r>
            <a:r>
              <a:rPr lang="ru-RU" sz="2200" dirty="0" err="1">
                <a:latin typeface="+mn-lt"/>
              </a:rPr>
              <a:t>ланцюжку</a:t>
            </a:r>
            <a:r>
              <a:rPr lang="ru-RU" sz="2200" dirty="0">
                <a:latin typeface="+mn-lt"/>
              </a:rPr>
              <a:t> пар,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формують</a:t>
            </a:r>
            <a:r>
              <a:rPr lang="ru-RU" sz="2200" dirty="0">
                <a:latin typeface="+mn-lt"/>
              </a:rPr>
              <a:t> список.</a:t>
            </a:r>
          </a:p>
          <a:p>
            <a:endParaRPr lang="ru-RU" sz="2200" dirty="0">
              <a:latin typeface="+mn-lt"/>
            </a:endParaRPr>
          </a:p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Вектори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r>
              <a:rPr lang="ru-RU" sz="2200" dirty="0" err="1">
                <a:latin typeface="+mn-lt"/>
              </a:rPr>
              <a:t>Вектори</a:t>
            </a:r>
            <a:r>
              <a:rPr lang="ru-RU" sz="2200" dirty="0">
                <a:latin typeface="+mn-lt"/>
              </a:rPr>
              <a:t>, як і списки, є </a:t>
            </a:r>
            <a:r>
              <a:rPr lang="ru-RU" sz="2200" dirty="0" err="1">
                <a:latin typeface="+mn-lt"/>
              </a:rPr>
              <a:t>лінійними</a:t>
            </a:r>
            <a:r>
              <a:rPr lang="ru-RU" sz="2200" dirty="0">
                <a:latin typeface="+mn-lt"/>
              </a:rPr>
              <a:t> структурами </a:t>
            </a:r>
            <a:r>
              <a:rPr lang="ru-RU" sz="2200" dirty="0" err="1">
                <a:latin typeface="+mn-lt"/>
              </a:rPr>
              <a:t>даних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кінцеві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довільних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об'єктів</a:t>
            </a:r>
            <a:r>
              <a:rPr lang="ru-RU" sz="2200" dirty="0">
                <a:latin typeface="+mn-lt"/>
              </a:rPr>
              <a:t>. </a:t>
            </a:r>
            <a:r>
              <a:rPr lang="ru-RU" sz="2200" dirty="0" err="1">
                <a:latin typeface="+mn-lt"/>
              </a:rPr>
              <a:t>Оскільки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елементи</a:t>
            </a:r>
            <a:r>
              <a:rPr lang="ru-RU" sz="2200" dirty="0">
                <a:latin typeface="+mn-lt"/>
              </a:rPr>
              <a:t> списку </a:t>
            </a:r>
            <a:r>
              <a:rPr lang="ru-RU" sz="2200" dirty="0" err="1">
                <a:latin typeface="+mn-lt"/>
              </a:rPr>
              <a:t>доступні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послідовно</a:t>
            </a:r>
            <a:r>
              <a:rPr lang="ru-RU" sz="2200" dirty="0">
                <a:latin typeface="+mn-lt"/>
              </a:rPr>
              <a:t> через </a:t>
            </a:r>
            <a:r>
              <a:rPr lang="ru-RU" sz="2200" dirty="0" err="1">
                <a:latin typeface="+mn-lt"/>
              </a:rPr>
              <a:t>ланцюжок</a:t>
            </a:r>
            <a:r>
              <a:rPr lang="ru-RU" sz="2200" dirty="0">
                <a:latin typeface="+mn-lt"/>
              </a:rPr>
              <a:t> пар,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представляють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його</a:t>
            </a:r>
            <a:r>
              <a:rPr lang="ru-RU" sz="2200" dirty="0">
                <a:latin typeface="+mn-lt"/>
              </a:rPr>
              <a:t>, до </a:t>
            </a:r>
            <a:r>
              <a:rPr lang="ru-RU" sz="2200" dirty="0" err="1">
                <a:latin typeface="+mn-lt"/>
              </a:rPr>
              <a:t>елементів</a:t>
            </a:r>
            <a:r>
              <a:rPr lang="ru-RU" sz="2200" dirty="0">
                <a:latin typeface="+mn-lt"/>
              </a:rPr>
              <a:t> вектора </a:t>
            </a:r>
            <a:r>
              <a:rPr lang="ru-RU" sz="2200" dirty="0" err="1">
                <a:latin typeface="+mn-lt"/>
              </a:rPr>
              <a:t>звертаються</a:t>
            </a:r>
            <a:r>
              <a:rPr lang="ru-RU" sz="2200" dirty="0">
                <a:latin typeface="+mn-lt"/>
              </a:rPr>
              <a:t> за </a:t>
            </a:r>
            <a:r>
              <a:rPr lang="ru-RU" sz="2200" b="1" dirty="0" err="1">
                <a:latin typeface="+mn-lt"/>
              </a:rPr>
              <a:t>цілими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індексами</a:t>
            </a:r>
            <a:r>
              <a:rPr lang="ru-RU" sz="2200" dirty="0">
                <a:latin typeface="+mn-lt"/>
              </a:rPr>
              <a:t>. Таким чином, </a:t>
            </a:r>
            <a:r>
              <a:rPr lang="ru-RU" sz="2200" dirty="0" err="1">
                <a:latin typeface="+mn-lt"/>
              </a:rPr>
              <a:t>вектори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забезпечують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довільний</a:t>
            </a:r>
            <a:r>
              <a:rPr lang="ru-RU" sz="2200" b="1" dirty="0">
                <a:latin typeface="+mn-lt"/>
              </a:rPr>
              <a:t> доступ до </a:t>
            </a:r>
            <a:r>
              <a:rPr lang="ru-RU" sz="2200" b="1" dirty="0" err="1">
                <a:latin typeface="+mn-lt"/>
              </a:rPr>
              <a:t>елементів</a:t>
            </a:r>
            <a:r>
              <a:rPr lang="ru-RU" sz="2200" dirty="0">
                <a:latin typeface="+mn-lt"/>
              </a:rPr>
              <a:t>.</a:t>
            </a:r>
          </a:p>
          <a:p>
            <a:r>
              <a:rPr lang="ru-RU" sz="2200" dirty="0">
                <a:latin typeface="+mn-lt"/>
              </a:rPr>
              <a:t>Вектор </a:t>
            </a:r>
            <a:r>
              <a:rPr lang="ru-RU" sz="2200" dirty="0" err="1">
                <a:latin typeface="+mn-lt"/>
              </a:rPr>
              <a:t>може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складатися</a:t>
            </a:r>
            <a:r>
              <a:rPr lang="ru-RU" sz="2200" dirty="0">
                <a:latin typeface="+mn-lt"/>
              </a:rPr>
              <a:t> з </a:t>
            </a:r>
            <a:r>
              <a:rPr lang="ru-RU" sz="2200" b="1" dirty="0">
                <a:latin typeface="+mn-lt"/>
              </a:rPr>
              <a:t>будь-</a:t>
            </a:r>
            <a:r>
              <a:rPr lang="ru-RU" sz="2200" b="1" dirty="0" err="1">
                <a:latin typeface="+mn-lt"/>
              </a:rPr>
              <a:t>яких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об'єктів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даних</a:t>
            </a:r>
            <a:r>
              <a:rPr lang="en-US" sz="2200" dirty="0">
                <a:latin typeface="+mn-lt"/>
              </a:rPr>
              <a:t>.</a:t>
            </a:r>
            <a:endParaRPr lang="ru-RU" sz="22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9416" y="5169580"/>
            <a:ext cx="4639641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Процедури</a:t>
            </a:r>
            <a:endParaRPr lang="ru-RU" sz="22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ru-RU" sz="2200" dirty="0">
                <a:latin typeface="+mn-lt"/>
              </a:rPr>
              <a:t>У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є </a:t>
            </a:r>
            <a:r>
              <a:rPr lang="ru-RU" sz="2200" dirty="0" err="1">
                <a:latin typeface="+mn-lt"/>
              </a:rPr>
              <a:t>значеннями</a:t>
            </a:r>
            <a:r>
              <a:rPr lang="ru-RU" sz="2200" dirty="0">
                <a:latin typeface="+mn-lt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384032" y="5169580"/>
            <a:ext cx="53285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uk-UA" sz="2200" b="1" dirty="0">
                <a:solidFill>
                  <a:srgbClr val="C00000"/>
                </a:solidFill>
                <a:latin typeface="+mn-lt"/>
              </a:rPr>
              <a:t>Порти</a:t>
            </a:r>
          </a:p>
          <a:p>
            <a:pPr algn="ctr"/>
            <a:r>
              <a:rPr lang="ru-RU" sz="2200" dirty="0" err="1">
                <a:latin typeface="+mn-lt"/>
              </a:rPr>
              <a:t>Відкриті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файли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або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мережеві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з'єднання</a:t>
            </a:r>
            <a:endParaRPr lang="ru-RU" sz="2200" dirty="0">
              <a:latin typeface="+mn-lt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439905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Вирази та значення виразів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980729"/>
            <a:ext cx="8964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Вирази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можуть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обчислюватися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породжуючи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159896" y="1958433"/>
            <a:ext cx="14579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latin typeface="+mn-lt"/>
              </a:rPr>
              <a:t>#t</a:t>
            </a:r>
            <a:r>
              <a:rPr lang="uk-UA" sz="2200" b="1" dirty="0">
                <a:latin typeface="+mn-lt"/>
              </a:rPr>
              <a:t>    </a:t>
            </a:r>
            <a:r>
              <a:rPr lang="en-GB" sz="2200" b="1" dirty="0">
                <a:latin typeface="+mn-lt"/>
              </a:rPr>
              <a:t>23</a:t>
            </a:r>
            <a:endParaRPr lang="ru-RU" sz="2200" b="1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2389320"/>
            <a:ext cx="11377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rgbClr val="0000CC"/>
                </a:solidFill>
                <a:latin typeface="+mn-lt"/>
              </a:rPr>
              <a:t>Така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форма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запису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означає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що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вираз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#t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обчислюється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в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значення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#t,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тобто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значення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для "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true</a:t>
            </a:r>
            <a:r>
              <a:rPr lang="ru-RU" sz="2000" dirty="0">
                <a:solidFill>
                  <a:srgbClr val="0000CC"/>
                </a:solidFill>
              </a:rPr>
              <a:t>" </a:t>
            </a:r>
          </a:p>
          <a:p>
            <a:r>
              <a:rPr lang="ru-RU" sz="2000" dirty="0" err="1">
                <a:solidFill>
                  <a:srgbClr val="0000CC"/>
                </a:solidFill>
                <a:latin typeface="+mn-lt"/>
              </a:rPr>
              <a:t>вираз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23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обчислюється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в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чисельний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об'єкт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,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який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solidFill>
                  <a:srgbClr val="0000CC"/>
                </a:solidFill>
                <a:latin typeface="+mn-lt"/>
              </a:rPr>
              <a:t>представляє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число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23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5360" y="4111329"/>
            <a:ext cx="11017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Створюються</a:t>
            </a:r>
            <a:r>
              <a:rPr lang="ru-RU" sz="2200" dirty="0">
                <a:latin typeface="+mn-lt"/>
              </a:rPr>
              <a:t> шляхом </a:t>
            </a:r>
            <a:r>
              <a:rPr lang="ru-RU" sz="2200" dirty="0" err="1">
                <a:latin typeface="+mn-lt"/>
              </a:rPr>
              <a:t>розміщення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круглих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дужок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навколо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своїх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підвиразів</a:t>
            </a:r>
            <a:r>
              <a:rPr lang="ru-RU" sz="2200" dirty="0">
                <a:latin typeface="+mn-lt"/>
              </a:rPr>
              <a:t>. </a:t>
            </a:r>
            <a:endParaRPr lang="ru-RU" sz="2200" dirty="0" smtClean="0">
              <a:latin typeface="+mn-lt"/>
            </a:endParaRPr>
          </a:p>
          <a:p>
            <a:r>
              <a:rPr lang="ru-RU" sz="2200" dirty="0" smtClean="0">
                <a:latin typeface="+mn-lt"/>
              </a:rPr>
              <a:t>Перший </a:t>
            </a:r>
            <a:r>
              <a:rPr lang="ru-RU" sz="2200" dirty="0" err="1">
                <a:latin typeface="+mn-lt"/>
              </a:rPr>
              <a:t>підвираз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ідентифікує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операцію</a:t>
            </a:r>
            <a:r>
              <a:rPr lang="ru-RU" sz="2200" dirty="0">
                <a:latin typeface="+mn-lt"/>
              </a:rPr>
              <a:t>; </a:t>
            </a:r>
            <a:r>
              <a:rPr lang="ru-RU" sz="2200" dirty="0" err="1">
                <a:latin typeface="+mn-lt"/>
              </a:rPr>
              <a:t>інші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підвирази</a:t>
            </a:r>
            <a:r>
              <a:rPr lang="ru-RU" sz="2200" dirty="0" smtClean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є операндами </a:t>
            </a:r>
            <a:r>
              <a:rPr lang="ru-RU" sz="2200" dirty="0" err="1">
                <a:latin typeface="+mn-lt"/>
              </a:rPr>
              <a:t>операції</a:t>
            </a:r>
            <a:r>
              <a:rPr lang="ru-RU" sz="2200" dirty="0">
                <a:latin typeface="+mn-lt"/>
              </a:rPr>
              <a:t>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007768" y="1312422"/>
            <a:ext cx="3426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+mn-lt"/>
              </a:rPr>
              <a:t>Літеральні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вирази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310020" y="3385904"/>
            <a:ext cx="3236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latin typeface="+mn-lt"/>
              </a:rPr>
              <a:t>Складені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вирази</a:t>
            </a:r>
            <a:r>
              <a:rPr lang="ru-RU" b="1" dirty="0">
                <a:latin typeface="+mn-lt"/>
              </a:rPr>
              <a:t> 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851063" y="5313807"/>
            <a:ext cx="2952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+mn-lt"/>
              </a:rPr>
              <a:t>(+ 23 42) 	</a:t>
            </a:r>
            <a:r>
              <a:rPr lang="ru-RU" sz="2200" b="1" dirty="0">
                <a:latin typeface="+mn-lt"/>
                <a:sym typeface="Symbol" panose="05050102010706020507" pitchFamily="18" charset="2"/>
              </a:rPr>
              <a:t> 65</a:t>
            </a:r>
          </a:p>
          <a:p>
            <a:r>
              <a:rPr lang="ru-RU" sz="2200" b="1" dirty="0">
                <a:latin typeface="+mn-lt"/>
              </a:rPr>
              <a:t>(+ 4 (* 2 3))</a:t>
            </a:r>
            <a:r>
              <a:rPr lang="ru-RU" sz="2200" b="1" dirty="0">
                <a:latin typeface="+mn-lt"/>
                <a:sym typeface="Symbol" panose="05050102010706020507" pitchFamily="18" charset="2"/>
              </a:rPr>
              <a:t> 	 10</a:t>
            </a:r>
            <a:endParaRPr lang="ru-RU" sz="22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323498" y="5043766"/>
            <a:ext cx="5831739" cy="76944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err="1">
                <a:solidFill>
                  <a:srgbClr val="C00000"/>
                </a:solidFill>
                <a:latin typeface="+mn-lt"/>
              </a:rPr>
              <a:t>Складені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вирази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в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Scheme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завжди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записуються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за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допомогою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b="1" dirty="0">
                <a:solidFill>
                  <a:srgbClr val="C00000"/>
                </a:solidFill>
                <a:latin typeface="+mn-lt"/>
              </a:rPr>
              <a:t>префиксной </a:t>
            </a:r>
            <a:r>
              <a:rPr lang="ru-RU" sz="2200" b="1" dirty="0" err="1">
                <a:solidFill>
                  <a:srgbClr val="C00000"/>
                </a:solidFill>
                <a:latin typeface="+mn-lt"/>
              </a:rPr>
              <a:t>нотації</a:t>
            </a:r>
            <a:r>
              <a:rPr lang="ru-RU" sz="2200" dirty="0">
                <a:solidFill>
                  <a:srgbClr val="C00000"/>
                </a:solidFill>
                <a:latin typeface="+mn-lt"/>
              </a:rPr>
              <a:t>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7" y="4955157"/>
            <a:ext cx="1062421" cy="143690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3681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 smtClean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7 типів в</a:t>
            </a:r>
            <a:r>
              <a:rPr lang="uk-UA" b="1" dirty="0" smtClean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иразів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31504" y="1556792"/>
            <a:ext cx="1008112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Константи: </a:t>
            </a:r>
            <a:r>
              <a:rPr lang="uk-UA" sz="2200" dirty="0">
                <a:latin typeface="+mn-lt"/>
              </a:rPr>
              <a:t>'</a:t>
            </a:r>
            <a:r>
              <a:rPr lang="en-GB" sz="2200" dirty="0">
                <a:latin typeface="+mn-lt"/>
              </a:rPr>
              <a:t>foo  #\Z  3  </a:t>
            </a:r>
            <a:r>
              <a:rPr lang="en-US" sz="2200" dirty="0" smtClean="0">
                <a:latin typeface="+mn-lt"/>
              </a:rPr>
              <a:t>“</a:t>
            </a:r>
            <a:r>
              <a:rPr lang="uk-UA" sz="2200" dirty="0" err="1" smtClean="0">
                <a:latin typeface="+mn-lt"/>
              </a:rPr>
              <a:t>строка</a:t>
            </a:r>
            <a:r>
              <a:rPr lang="en-US" sz="2200" dirty="0" smtClean="0">
                <a:latin typeface="+mn-lt"/>
              </a:rPr>
              <a:t>”</a:t>
            </a:r>
            <a:endParaRPr lang="uk-UA" sz="22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uk-UA" sz="2200" smtClean="0">
                <a:latin typeface="+mn-lt"/>
              </a:rPr>
              <a:t>Посилання </a:t>
            </a:r>
            <a:r>
              <a:rPr lang="uk-UA" sz="2200" dirty="0">
                <a:latin typeface="+mn-lt"/>
              </a:rPr>
              <a:t>на змінні : </a:t>
            </a:r>
            <a:r>
              <a:rPr lang="en-GB" sz="2200" dirty="0">
                <a:latin typeface="+mn-lt"/>
              </a:rPr>
              <a:t>foo  </a:t>
            </a:r>
            <a:r>
              <a:rPr lang="en-GB" sz="2200" dirty="0" err="1">
                <a:latin typeface="+mn-lt"/>
              </a:rPr>
              <a:t>joe</a:t>
            </a:r>
            <a:r>
              <a:rPr lang="en-GB" sz="2200" dirty="0">
                <a:latin typeface="+mn-lt"/>
              </a:rPr>
              <a:t>  a-long-name  @#$!+-*/%&lt;&gt;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Створення процедур: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lambda (z) (* z </a:t>
            </a:r>
            <a:r>
              <a:rPr lang="en-GB" sz="2200" dirty="0" err="1">
                <a:latin typeface="+mn-lt"/>
              </a:rPr>
              <a:t>z</a:t>
            </a:r>
            <a:r>
              <a:rPr lang="en-GB" sz="2200" dirty="0">
                <a:latin typeface="+mn-lt"/>
              </a:rPr>
              <a:t> z))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Застосування процедур: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cube 37)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Умова: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if (&lt; x 3) </a:t>
            </a:r>
            <a:r>
              <a:rPr lang="en-GB" sz="2200" dirty="0" err="1">
                <a:latin typeface="+mn-lt"/>
              </a:rPr>
              <a:t>sqrt</a:t>
            </a:r>
            <a:r>
              <a:rPr lang="en-GB" sz="2200" dirty="0">
                <a:latin typeface="+mn-lt"/>
              </a:rPr>
              <a:t> modulo)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 err="1" smtClean="0">
                <a:latin typeface="+mn-lt"/>
              </a:rPr>
              <a:t>Привоєння</a:t>
            </a:r>
            <a:r>
              <a:rPr lang="uk-UA" sz="2200" dirty="0" smtClean="0">
                <a:latin typeface="+mn-lt"/>
              </a:rPr>
              <a:t> значень: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set! x 5)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Послідовність: </a:t>
            </a:r>
            <a:r>
              <a:rPr lang="uk-UA" sz="2200" dirty="0">
                <a:latin typeface="+mn-lt"/>
              </a:rPr>
              <a:t>(</a:t>
            </a:r>
            <a:r>
              <a:rPr lang="en-GB" sz="2200" dirty="0">
                <a:latin typeface="+mn-lt"/>
              </a:rPr>
              <a:t>begin (write x) (write y) (newline))</a:t>
            </a:r>
            <a:endParaRPr lang="uk-UA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396891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6400" y="861537"/>
            <a:ext cx="8589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Звичайно робота з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інтерпретатором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Scheme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відбувається за сценарієм: 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39115" algn="l"/>
              </a:tabLs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користувач уводить вираз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39115" algn="l"/>
              </a:tabLs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інтерпретатор обчислює значення цього вираз й друкує результат. 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32432" y="1878987"/>
            <a:ext cx="1200912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10.5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10.5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73040" y="1866718"/>
            <a:ext cx="66556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uk-UA" sz="2000" i="1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Числові константи</a:t>
            </a:r>
            <a:r>
              <a:rPr lang="uk-UA" sz="2000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позначають числа, які є їхніми значеннями. </a:t>
            </a:r>
            <a:r>
              <a:rPr lang="uk-UA" sz="2000" dirty="0" err="1" smtClean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Розмаїстість</a:t>
            </a:r>
            <a:r>
              <a:rPr lang="uk-UA" sz="2000" dirty="0" smtClean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доступних типів чисел залежить від реалізації мови, але всі реалізації підтримують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цілі й дійсні числа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, а багато хто ще й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раціональні й комплексні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.</a:t>
            </a:r>
            <a:endParaRPr lang="ru-RU" sz="2000" dirty="0">
              <a:solidFill>
                <a:prstClr val="black"/>
              </a:solidFill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532888" y="2328607"/>
            <a:ext cx="12222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7759" y="2175170"/>
            <a:ext cx="122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FF0000"/>
                </a:solidFill>
                <a:latin typeface="Calibri" panose="020F0502020204030204"/>
                <a:cs typeface="+mn-cs"/>
              </a:rPr>
              <a:t>результат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5360" y="3623056"/>
            <a:ext cx="114492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i="1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Символ</a:t>
            </a:r>
            <a:r>
              <a:rPr lang="uk-UA" sz="2000" dirty="0">
                <a:solidFill>
                  <a:srgbClr val="C0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– це зображення букв, цифр і спеціальних знаків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(!$%&amp;*/:=&lt;&gt;?^_ ~ +-.@ 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), що відрізняється від числа.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Головне призначення символів - </a:t>
            </a:r>
            <a:r>
              <a:rPr lang="uk-UA" sz="2000" b="1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іменувати об'єкти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.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Тому, значенням символу є об'єкт, пойменований цим символом.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За допомогою лапок символи можна вживати автономно.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Значенням виразу </a:t>
            </a:r>
            <a:r>
              <a:rPr lang="uk-UA" sz="2000" b="1" dirty="0">
                <a:solidFill>
                  <a:srgbClr val="0000CC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'&lt;символ&gt; </a:t>
            </a:r>
            <a:r>
              <a:rPr lang="uk-UA" sz="2000" dirty="0">
                <a:solidFill>
                  <a:prstClr val="black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є сам цей символ.</a:t>
            </a:r>
            <a:endParaRPr lang="ru-RU" sz="20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76649" y="5488229"/>
            <a:ext cx="1271111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'</a:t>
            </a:r>
            <a:r>
              <a:rPr lang="uk-UA" sz="2000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i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2000" dirty="0">
              <a:solidFill>
                <a:srgbClr val="00008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015880" y="5687170"/>
            <a:ext cx="4073551" cy="40011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Scheme </a:t>
            </a:r>
            <a:r>
              <a:rPr lang="uk-UA" sz="2000" b="1" dirty="0" smtClean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нечутлива </a:t>
            </a:r>
            <a:r>
              <a:rPr lang="uk-UA" sz="2000" b="1" dirty="0">
                <a:solidFill>
                  <a:srgbClr val="FF0000"/>
                </a:solidFill>
                <a:latin typeface="Calibri" panose="020F0502020204030204"/>
                <a:ea typeface="Times New Roman" panose="02020603050405020304" pitchFamily="18" charset="0"/>
                <a:cs typeface="+mn-cs"/>
              </a:rPr>
              <a:t>до регістра букв</a:t>
            </a:r>
            <a:endParaRPr lang="ru-RU" sz="2000" b="1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776648" y="2481007"/>
            <a:ext cx="1130888" cy="365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Приклади виразів та їх значень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4" y="5119442"/>
            <a:ext cx="1148960" cy="11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082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5360" y="986180"/>
            <a:ext cx="424795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 err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Hello</a:t>
            </a: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Error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undefined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variable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15880" y="1001743"/>
            <a:ext cx="56624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Оскільки з ім'ям </a:t>
            </a:r>
            <a:r>
              <a:rPr lang="uk-UA" sz="2000" b="1" dirty="0" err="1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поки не зв'язано жодного значення, одержуємо повідомлення про помилку.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1967605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b="1" i="1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Рядкові константи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записуються в подвійних лапках і представляють послідовності відображуваних знаків: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67061" y="2047371"/>
            <a:ext cx="154228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r>
              <a:rPr lang="uk-UA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r>
              <a:rPr lang="uk-UA" sz="2000" i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Hello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"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5360" y="2905469"/>
            <a:ext cx="76467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 ім'ям </a:t>
            </a:r>
            <a:r>
              <a:rPr lang="uk-UA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+, -, </a:t>
            </a:r>
            <a:r>
              <a:rPr lang="uk-UA" sz="2000" b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*, </a:t>
            </a:r>
            <a:r>
              <a:rPr lang="en-US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/</a:t>
            </a:r>
            <a:r>
              <a:rPr lang="uk-UA" sz="2000" b="1" dirty="0" smtClean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зв'язана вбудована функція, що обчислює суму (різницю, добуток, частку) чисел, що й є значенням. Однак сама функція не відображається: внутрішні подання функцій не </a:t>
            </a:r>
            <a:r>
              <a:rPr lang="uk-UA" sz="2000" dirty="0" err="1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читаються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.</a:t>
            </a:r>
            <a:endParaRPr lang="ru-RU" sz="2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169128" y="3004352"/>
            <a:ext cx="231764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+ </a:t>
            </a:r>
            <a:b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uk-UA" sz="20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#&lt;</a:t>
            </a:r>
            <a:r>
              <a:rPr lang="uk-UA" sz="2000" i="1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procedure</a:t>
            </a:r>
            <a:r>
              <a:rPr lang="uk-UA" sz="2000" i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+&gt;</a:t>
            </a:r>
            <a:endParaRPr lang="ru-RU" sz="20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9376" y="4388719"/>
            <a:ext cx="7403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Дві логічні константи </a:t>
            </a:r>
            <a:r>
              <a:rPr lang="uk-UA" sz="20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#t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 й </a:t>
            </a:r>
            <a:r>
              <a:rPr lang="uk-UA" sz="20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#f</a:t>
            </a:r>
            <a:r>
              <a:rPr lang="uk-UA" sz="2000" dirty="0">
                <a:solidFill>
                  <a:prstClr val="black"/>
                </a:solidFill>
                <a:latin typeface="+mn-lt"/>
                <a:ea typeface="Times New Roman" panose="02020603050405020304" pitchFamily="18" charset="0"/>
                <a:cs typeface="+mn-cs"/>
              </a:rPr>
              <a:t> позначають </a:t>
            </a:r>
            <a:r>
              <a:rPr lang="uk-UA" sz="20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  <a:cs typeface="+mn-cs"/>
              </a:rPr>
              <a:t>істину й хибність</a:t>
            </a:r>
            <a:endParaRPr lang="ru-RU" sz="2000" dirty="0">
              <a:solidFill>
                <a:srgbClr val="0000CC"/>
              </a:solidFill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67061" y="4363991"/>
            <a:ext cx="1072896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 </a:t>
            </a:r>
            <a:r>
              <a:rPr lang="uk-UA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99658" y="5490951"/>
            <a:ext cx="7640771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Константи й символи носять загальне ім'я </a:t>
            </a:r>
            <a:r>
              <a:rPr lang="uk-UA" sz="2000" b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атоми</a:t>
            </a:r>
            <a:r>
              <a:rPr lang="uk-UA" sz="2000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+mn-cs"/>
              </a:rPr>
              <a:t>, оскільки являють собою найпростіші елементи мови, з яких будуються вирази</a:t>
            </a:r>
            <a:endParaRPr lang="ru-RU" sz="20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326064" y="4363991"/>
            <a:ext cx="1094144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(= 1 2)</a:t>
            </a:r>
            <a:b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uk-UA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#f</a:t>
            </a:r>
            <a:endParaRPr lang="ru-RU" sz="2000" dirty="0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13" y="5017599"/>
            <a:ext cx="1062421" cy="143690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524000" y="1"/>
            <a:ext cx="9116428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 fontAlgn="auto">
              <a:spcBef>
                <a:spcPts val="600"/>
              </a:spcBef>
              <a:spcAft>
                <a:spcPts val="600"/>
              </a:spcAft>
            </a:pPr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Приклади виразів та їх значень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6462640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41696" y="1"/>
            <a:ext cx="529407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Комбінаційні форми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3352" y="1052736"/>
            <a:ext cx="8568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Вирази, що представляють числа, можуть  поєднуватися з виразом, що представляє елементарну процедуру (наприклад, + або *), так що 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складений вираз</a:t>
            </a:r>
            <a:r>
              <a:rPr lang="uk-UA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є  застосування процедури до цих чисел.</a:t>
            </a:r>
            <a:endParaRPr lang="uk-UA" sz="2000" dirty="0"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601519" y="1012056"/>
            <a:ext cx="2077817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en-US" sz="2000" spc="-3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137</a:t>
            </a:r>
            <a:r>
              <a:rPr lang="en-US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349)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486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(-</a:t>
            </a:r>
            <a:r>
              <a:rPr lang="en-US" sz="2000" spc="-4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1000</a:t>
            </a:r>
            <a:r>
              <a:rPr lang="en-US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334)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666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(*</a:t>
            </a:r>
            <a:r>
              <a:rPr lang="en-US" sz="2000" spc="-3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99)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495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(/</a:t>
            </a:r>
            <a:r>
              <a:rPr lang="en-US" sz="2000" spc="-3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5)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2765" lvl="1"/>
            <a:r>
              <a:rPr lang="en-US" sz="20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0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0484" y="2480057"/>
            <a:ext cx="9116428" cy="32008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Вирази, що утворюються шляхом запису списку виразів в скобках з метою  позначити застосування функції до аргументів, називаються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комбинаціями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uk-UA" sz="20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combinations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). </a:t>
            </a:r>
          </a:p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Найлівіший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елемент в списку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называється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оператором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operator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), а інші елементи -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операндами</a:t>
            </a:r>
            <a:r>
              <a:rPr lang="uk-UA" sz="20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operands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).  </a:t>
            </a:r>
          </a:p>
          <a:p>
            <a:pPr marL="361315" marR="30353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Значення комбінації обчислюється шляхом застосування процедури, що задається 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оператором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до 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аргументів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arguments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), які є значеннями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uk-UA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361950" marR="302260" indent="-285750" algn="just">
              <a:lnSpc>
                <a:spcPct val="101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Правило, за яким оператор ставиться зліва від </a:t>
            </a:r>
            <a:r>
              <a:rPr lang="uk-UA" sz="20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операндів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, відоме як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префіксна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нотація</a:t>
            </a:r>
            <a:r>
              <a:rPr lang="uk-UA" sz="2000" b="1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preﬁx</a:t>
            </a:r>
            <a:r>
              <a:rPr lang="uk-UA" sz="2000" b="1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uk-UA" sz="2000" b="1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notation</a:t>
            </a:r>
            <a:r>
              <a:rPr lang="uk-UA" sz="20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)</a:t>
            </a:r>
            <a:endParaRPr lang="uk-UA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370805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759436" y="988676"/>
            <a:ext cx="2602992" cy="16260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" algn="just">
              <a:spcBef>
                <a:spcPts val="455"/>
              </a:spcBef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7)</a:t>
            </a:r>
          </a:p>
          <a:p>
            <a:pPr marL="76200" algn="just">
              <a:spcBef>
                <a:spcPts val="7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75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75"/>
              </a:spcBef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6200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12)</a:t>
            </a:r>
          </a:p>
          <a:p>
            <a:pPr marL="76200" algn="just">
              <a:spcBef>
                <a:spcPts val="70"/>
              </a:spcBef>
              <a:spcAft>
                <a:spcPts val="0"/>
              </a:spcAft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1200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900325"/>
            <a:ext cx="5924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Префіксний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запис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поширюватися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довільною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кількістю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аргументів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2420242"/>
            <a:ext cx="59240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Префіксна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нотація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розширюватися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дозволяючи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комбінаціям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вкладатися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spc="-5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spc="-5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одну: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59436" y="2764271"/>
            <a:ext cx="4770864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4)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5)))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(-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7)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6))</a:t>
            </a:r>
          </a:p>
          <a:p>
            <a:pPr marL="75565" algn="just">
              <a:spcAft>
                <a:spcPts val="0"/>
              </a:spcAft>
            </a:pPr>
            <a:r>
              <a:rPr lang="uk-UA" sz="2200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57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3352" y="3802252"/>
            <a:ext cx="11593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Згідно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правилами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форматування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будь-яка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довга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записується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так,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щоб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її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вирівнювалися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вертикально: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818714" y="4336482"/>
            <a:ext cx="2468880" cy="183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 algn="just">
              <a:spcAft>
                <a:spcPts val="0"/>
              </a:spcAft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marL="485775">
              <a:spcBef>
                <a:spcPts val="85"/>
              </a:spcBef>
              <a:spcAft>
                <a:spcPts val="0"/>
              </a:spcAft>
            </a:pP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90245">
              <a:spcBef>
                <a:spcPts val="7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2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2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solidFill>
                  <a:srgbClr val="FFFF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0035">
              <a:spcBef>
                <a:spcPts val="70"/>
              </a:spcBef>
              <a:spcAft>
                <a:spcPts val="0"/>
              </a:spcAft>
            </a:pP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2200" spc="-2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ru-RU" sz="2200" dirty="0" smtClean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0035">
              <a:spcBef>
                <a:spcPts val="7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2200" dirty="0">
                <a:solidFill>
                  <a:srgbClr val="00B05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07870" y="4472339"/>
            <a:ext cx="7372306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uk-UA" sz="2000" b="1" dirty="0">
                <a:latin typeface="+mn-lt"/>
                <a:ea typeface="Times New Roman" panose="02020603050405020304" pitchFamily="18" charset="0"/>
              </a:rPr>
              <a:t>Загальне правило обчислення значення комбінації</a:t>
            </a:r>
            <a:r>
              <a:rPr lang="uk-UA" sz="2000" dirty="0">
                <a:latin typeface="+mn-lt"/>
                <a:ea typeface="Times New Roman" panose="02020603050405020304" pitchFamily="18" charset="0"/>
              </a:rPr>
              <a:t>: </a:t>
            </a:r>
            <a:endParaRPr lang="ru-RU" sz="2000" dirty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uk-UA" sz="2000" dirty="0">
                <a:latin typeface="+mn-lt"/>
                <a:ea typeface="Times New Roman" panose="02020603050405020304" pitchFamily="18" charset="0"/>
              </a:rPr>
              <a:t>Обчислити значення всіх </a:t>
            </a:r>
            <a:r>
              <a:rPr lang="uk-UA" sz="2000" dirty="0" err="1">
                <a:latin typeface="+mn-lt"/>
                <a:ea typeface="Times New Roman" panose="02020603050405020304" pitchFamily="18" charset="0"/>
              </a:rPr>
              <a:t>підвиразів</a:t>
            </a:r>
            <a:r>
              <a:rPr lang="uk-UA" sz="2000" dirty="0">
                <a:latin typeface="+mn-lt"/>
                <a:ea typeface="Times New Roman" panose="02020603050405020304" pitchFamily="18" charset="0"/>
              </a:rPr>
              <a:t>.</a:t>
            </a:r>
            <a:endParaRPr lang="ru-RU" sz="2000" dirty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uk-UA" sz="2000" dirty="0">
                <a:latin typeface="+mn-lt"/>
                <a:ea typeface="Times New Roman" panose="02020603050405020304" pitchFamily="18" charset="0"/>
              </a:rPr>
              <a:t>Застосувати функцію, що є значенням оператора, до аргументів, які є значеннями операндів. </a:t>
            </a:r>
            <a:endParaRPr lang="uk-UA" sz="2000" dirty="0" smtClean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/>
              <a:tabLst>
                <a:tab pos="588010" algn="l"/>
              </a:tabLst>
            </a:pPr>
            <a:r>
              <a:rPr lang="ru-RU" sz="2000" b="1" spc="-20" dirty="0" smtClean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Правило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рекурсивне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000" b="1" spc="-2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своєю</a:t>
            </a:r>
            <a:r>
              <a:rPr lang="ru-RU" sz="2000" b="1" spc="-2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природою</a:t>
            </a:r>
            <a:endParaRPr lang="ru-RU" sz="2000" b="1" dirty="0">
              <a:solidFill>
                <a:srgbClr val="0000CC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24000" y="111167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Комбінаційні форми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63733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6"/>
          <p:cNvSpPr>
            <a:spLocks noChangeArrowheads="1" noChangeShapeType="1" noTextEdit="1"/>
          </p:cNvSpPr>
          <p:nvPr/>
        </p:nvSpPr>
        <p:spPr bwMode="auto">
          <a:xfrm>
            <a:off x="1415480" y="2748025"/>
            <a:ext cx="9221297" cy="229438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 err="1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Основи</a:t>
            </a:r>
            <a:r>
              <a:rPr lang="ru-RU" sz="3600" kern="10" dirty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ru-RU" sz="3600" kern="10" dirty="0" err="1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мови</a:t>
            </a:r>
            <a:r>
              <a:rPr lang="ru-RU" sz="3600" kern="10" dirty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SCHEME – </a:t>
            </a:r>
          </a:p>
          <a:p>
            <a:pPr algn="ctr"/>
            <a:r>
              <a:rPr lang="uk-UA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діалекту </a:t>
            </a:r>
            <a:r>
              <a:rPr lang="en-US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LISP</a:t>
            </a:r>
            <a:r>
              <a:rPr lang="uk-UA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ru-RU" sz="3600" kern="10" dirty="0" smtClean="0">
                <a:solidFill>
                  <a:srgbClr val="000099"/>
                </a:solidFill>
                <a:effectLst>
                  <a:outerShdw dist="45791" dir="2021404" algn="ctr" rotWithShape="0">
                    <a:srgbClr val="FFFF0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endParaRPr lang="ru-RU" sz="3600" kern="10" dirty="0">
              <a:solidFill>
                <a:srgbClr val="000099"/>
              </a:solidFill>
              <a:effectLst>
                <a:outerShdw dist="45791" dir="2021404" algn="ctr" rotWithShape="0">
                  <a:srgbClr val="FFFF00">
                    <a:alpha val="79999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159375" y="0"/>
            <a:ext cx="22733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uk-UA" sz="4000" b="1" dirty="0" smtClean="0">
                <a:solidFill>
                  <a:schemeClr val="bg1"/>
                </a:solidFill>
              </a:rPr>
              <a:t>Лекція </a:t>
            </a:r>
            <a:r>
              <a:rPr lang="en-US" sz="4000" b="1" dirty="0">
                <a:solidFill>
                  <a:schemeClr val="bg1"/>
                </a:solidFill>
              </a:rPr>
              <a:t>2</a:t>
            </a:r>
            <a:endParaRPr lang="ru-RU" sz="4000" b="1" dirty="0">
              <a:solidFill>
                <a:schemeClr val="bg1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5015880" y="1052736"/>
            <a:ext cx="1445236" cy="1671952"/>
            <a:chOff x="403219" y="3411674"/>
            <a:chExt cx="1445236" cy="1671952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19" y="3411674"/>
              <a:ext cx="1445236" cy="144523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2347" y="4775849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Scheme</a:t>
              </a:r>
              <a:endParaRPr lang="ru-RU" sz="1400" dirty="0"/>
            </a:p>
          </p:txBody>
        </p:sp>
      </p:grp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907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911276"/>
            <a:ext cx="121552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Рекурсивний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 комбінації зобразимо,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намалювавши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комбінацію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вигляді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дерева</a:t>
            </a:r>
            <a:r>
              <a:rPr lang="uk-UA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200" dirty="0"/>
          </a:p>
        </p:txBody>
      </p:sp>
      <p:sp>
        <p:nvSpPr>
          <p:cNvPr id="55" name="TextBox 54"/>
          <p:cNvSpPr txBox="1"/>
          <p:nvPr/>
        </p:nvSpPr>
        <p:spPr>
          <a:xfrm>
            <a:off x="2042160" y="1561154"/>
            <a:ext cx="190804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200" dirty="0" err="1">
                <a:solidFill>
                  <a:srgbClr val="0000CC"/>
                </a:solidFill>
                <a:latin typeface="+mn-lt"/>
              </a:rPr>
              <a:t>Завдання</a:t>
            </a:r>
            <a:r>
              <a:rPr lang="ru-RU" sz="2200" dirty="0">
                <a:latin typeface="+mn-lt"/>
              </a:rPr>
              <a:t>:</a:t>
            </a:r>
          </a:p>
          <a:p>
            <a:r>
              <a:rPr lang="ru-RU" sz="2200" dirty="0">
                <a:latin typeface="+mn-lt"/>
              </a:rPr>
              <a:t>(* (+ 2 (* 4 6))</a:t>
            </a:r>
          </a:p>
          <a:p>
            <a:r>
              <a:rPr lang="ru-RU" sz="2200" dirty="0">
                <a:latin typeface="+mn-lt"/>
              </a:rPr>
              <a:t>     (+ 3 5 7))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-1" y="2864205"/>
            <a:ext cx="6888089" cy="30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Кожна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представляється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</a:t>
            </a:r>
            <a:r>
              <a:rPr lang="uk-U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гляді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її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</a:t>
            </a:r>
            <a:r>
              <a:rPr lang="uk-U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у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вигляді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гілок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виходять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цієї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Кінцеві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вершини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представляють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uk-U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або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числа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начення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операндів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</a:t>
            </a:r>
            <a:r>
              <a:rPr lang="uk-UA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озповсюджуються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кінцевих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вершин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вгору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комбінуються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вищих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рівнях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равил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розповсюдити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вгору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є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прикладом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загального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типу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процесів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відомого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накопичення</a:t>
            </a:r>
            <a:r>
              <a:rPr lang="en-US" sz="2000" b="1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</a:t>
            </a:r>
            <a:r>
              <a:rPr lang="en-US" sz="2000" b="1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дереву</a:t>
            </a:r>
            <a:endParaRPr lang="ru-RU" sz="2000" b="1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9570" y="4212521"/>
            <a:ext cx="41750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200" b="1" dirty="0">
                <a:latin typeface="+mn-lt"/>
              </a:rPr>
              <a:t>Порядок обчислення по дереву:</a:t>
            </a:r>
          </a:p>
          <a:p>
            <a:r>
              <a:rPr lang="uk-UA" sz="2200" dirty="0">
                <a:latin typeface="+mn-lt"/>
              </a:rPr>
              <a:t>4*6=24</a:t>
            </a:r>
          </a:p>
          <a:p>
            <a:r>
              <a:rPr lang="uk-UA" sz="2200" dirty="0">
                <a:latin typeface="+mn-lt"/>
              </a:rPr>
              <a:t>3+5+7=15</a:t>
            </a:r>
          </a:p>
          <a:p>
            <a:r>
              <a:rPr lang="uk-UA" sz="2200" dirty="0">
                <a:latin typeface="+mn-lt"/>
              </a:rPr>
              <a:t>2+24=26</a:t>
            </a:r>
          </a:p>
          <a:p>
            <a:r>
              <a:rPr lang="uk-UA" sz="2200" dirty="0">
                <a:latin typeface="+mn-lt"/>
              </a:rPr>
              <a:t>26*15=390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51572" y="7637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indent="450215" algn="ctr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</a:rPr>
              <a:t>Рекурсивне обчислення комбінацій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7651" y="1359098"/>
            <a:ext cx="3369294" cy="2393747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5095427" y="1962284"/>
            <a:ext cx="1296144" cy="30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9177955" y="3683314"/>
            <a:ext cx="288032" cy="517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410068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"/>
            <a:ext cx="12192000" cy="5539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3000" b="1" dirty="0" err="1">
                <a:solidFill>
                  <a:schemeClr val="bg1"/>
                </a:solidFill>
              </a:rPr>
              <a:t>Інфіксний</a:t>
            </a:r>
            <a:r>
              <a:rPr lang="uk-UA" sz="3000" b="1" dirty="0">
                <a:solidFill>
                  <a:schemeClr val="bg1"/>
                </a:solidFill>
              </a:rPr>
              <a:t> та </a:t>
            </a:r>
            <a:r>
              <a:rPr lang="uk-UA" sz="3000" b="1" dirty="0" err="1">
                <a:solidFill>
                  <a:schemeClr val="bg1"/>
                </a:solidFill>
              </a:rPr>
              <a:t>префіксний</a:t>
            </a:r>
            <a:r>
              <a:rPr lang="uk-UA" sz="3000" b="1" dirty="0">
                <a:solidFill>
                  <a:schemeClr val="bg1"/>
                </a:solidFill>
              </a:rPr>
              <a:t> запис арифметичних виразів</a:t>
            </a:r>
            <a:endParaRPr lang="ru-RU" sz="3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50250"/>
              </p:ext>
            </p:extLst>
          </p:nvPr>
        </p:nvGraphicFramePr>
        <p:xfrm>
          <a:off x="2495600" y="1628800"/>
          <a:ext cx="6545454" cy="402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2727"/>
                <a:gridCol w="3272727"/>
              </a:tblGrid>
              <a:tr h="0">
                <a:tc>
                  <a:txBody>
                    <a:bodyPr/>
                    <a:lstStyle/>
                    <a:p>
                      <a:pPr indent="45021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b="1" dirty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Математичний 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запис -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інфіксний</a:t>
                      </a:r>
                      <a:endParaRPr lang="ru-RU" sz="2200" b="1" dirty="0">
                        <a:solidFill>
                          <a:srgbClr val="0000CC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b="1" dirty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Запис на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Ліспі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Scheme</a:t>
                      </a:r>
                      <a:r>
                        <a:rPr lang="uk-UA" sz="2200" b="1" dirty="0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) </a:t>
                      </a:r>
                      <a:r>
                        <a:rPr lang="uk-UA" sz="2200" b="1" dirty="0" err="1" smtClean="0">
                          <a:solidFill>
                            <a:srgbClr val="0000CC"/>
                          </a:solidFill>
                          <a:effectLst/>
                          <a:latin typeface="+mn-lt"/>
                        </a:rPr>
                        <a:t>префіксний</a:t>
                      </a:r>
                      <a:endParaRPr lang="ru-RU" sz="2200" b="1" dirty="0">
                        <a:solidFill>
                          <a:srgbClr val="0000CC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f(x)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(f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cs typeface="Arial" panose="020B0604020202020204" pitchFamily="34" charset="0"/>
                        </a:rPr>
                        <a:t>g(x, y)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(g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h(x, g(y, z 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(h x (g y z))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sin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</a:t>
                      </a:r>
                      <a:r>
                        <a:rPr lang="en-US" sz="22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(+ x z) 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y·z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(+ x (* y z))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xy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|x| 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uk-UA" sz="22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abs</a:t>
                      </a: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x)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= y</a:t>
                      </a:r>
                      <a:endParaRPr lang="ru-RU" sz="220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(= x y)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 + y &lt; z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uk-UA" sz="22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(&lt; (+ x y) z)</a:t>
                      </a:r>
                      <a:endParaRPr lang="ru-RU" sz="22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31560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87717" y="1052737"/>
            <a:ext cx="842493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200" dirty="0" err="1">
                <a:latin typeface="+mn-lt"/>
              </a:rPr>
              <a:t>Можливі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сім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видів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виразів</a:t>
            </a:r>
            <a:r>
              <a:rPr lang="ru-RU" sz="2200" dirty="0">
                <a:latin typeface="+mn-lt"/>
              </a:rPr>
              <a:t>: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Константи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: '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foo # \ Z 3 "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рядок"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Посилання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змінні</a:t>
            </a:r>
            <a:r>
              <a:rPr lang="ru-RU" sz="2200" dirty="0">
                <a:latin typeface="+mn-lt"/>
              </a:rPr>
              <a:t>: 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foo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joe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a-long-name @ # $! + - * /% &lt;&gt;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Створення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функції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lambda (z) (* z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z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z))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Застосування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cube </a:t>
            </a:r>
            <a:r>
              <a:rPr lang="en-GB" sz="2200" dirty="0" smtClean="0">
                <a:solidFill>
                  <a:srgbClr val="0000CC"/>
                </a:solidFill>
                <a:latin typeface="+mn-lt"/>
              </a:rPr>
              <a:t>3</a:t>
            </a:r>
            <a:r>
              <a:rPr lang="uk-UA" sz="22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en-GB" sz="2200" dirty="0" smtClean="0">
                <a:solidFill>
                  <a:srgbClr val="0000CC"/>
                </a:solidFill>
                <a:latin typeface="+mn-lt"/>
              </a:rPr>
              <a:t>7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Умова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if (&lt;x 3) 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modulo)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Присвоювання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set! X 5)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Послідовність</a:t>
            </a:r>
            <a:r>
              <a:rPr lang="ru-RU" sz="2200" dirty="0">
                <a:latin typeface="+mn-lt"/>
              </a:rPr>
              <a:t>: 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begin (write x) (write y) (newline))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32009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</a:rPr>
              <a:t>Вид</a:t>
            </a:r>
            <a:r>
              <a:rPr lang="uk-UA" sz="3600" b="1" dirty="0">
                <a:solidFill>
                  <a:schemeClr val="bg1"/>
                </a:solidFill>
              </a:rPr>
              <a:t>и </a:t>
            </a:r>
            <a:r>
              <a:rPr lang="ru-RU" sz="3600" b="1" dirty="0" err="1">
                <a:solidFill>
                  <a:schemeClr val="bg1"/>
                </a:solidFill>
              </a:rPr>
              <a:t>виразів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1421464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зв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’</a:t>
            </a:r>
            <a:r>
              <a:rPr lang="uk-UA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язування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3715904" y="2521340"/>
            <a:ext cx="3775311" cy="1200329"/>
            <a:chOff x="2191903" y="2521339"/>
            <a:chExt cx="3775311" cy="120032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191903" y="2521339"/>
              <a:ext cx="1816432" cy="1200329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(let ((x 23)</a:t>
              </a:r>
            </a:p>
            <a:p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      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(y 42))</a:t>
              </a:r>
            </a:p>
            <a:p>
              <a:r>
                <a:rPr lang="uk-UA" sz="2400" dirty="0">
                  <a:solidFill>
                    <a:srgbClr val="0000CC"/>
                  </a:solidFill>
                  <a:latin typeface="+mn-lt"/>
                </a:rPr>
                <a:t>    </a:t>
              </a:r>
              <a:r>
                <a:rPr lang="es-ES" sz="2400" dirty="0">
                  <a:solidFill>
                    <a:srgbClr val="0000CC"/>
                  </a:solidFill>
                  <a:latin typeface="+mn-lt"/>
                </a:rPr>
                <a:t>(+ x y))</a:t>
              </a:r>
              <a:endParaRPr lang="ru-RU" sz="2400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6" name="Стрелка вниз 5"/>
            <p:cNvSpPr/>
            <p:nvPr/>
          </p:nvSpPr>
          <p:spPr>
            <a:xfrm rot="16200000">
              <a:off x="4523894" y="2744893"/>
              <a:ext cx="484632" cy="77958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1565" y="289236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dirty="0">
                  <a:solidFill>
                    <a:srgbClr val="FF0000"/>
                  </a:solidFill>
                  <a:latin typeface="+mn-lt"/>
                </a:rPr>
                <a:t>65</a:t>
              </a:r>
              <a:endParaRPr lang="ru-RU" sz="24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2567608" y="4005064"/>
            <a:ext cx="6770946" cy="2474866"/>
            <a:chOff x="2387837" y="3501008"/>
            <a:chExt cx="6485108" cy="303330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2727680" y="3740899"/>
              <a:ext cx="2132352" cy="22083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 стрелкой 17"/>
            <p:cNvCxnSpPr/>
            <p:nvPr/>
          </p:nvCxnSpPr>
          <p:spPr>
            <a:xfrm>
              <a:off x="4644008" y="4783381"/>
              <a:ext cx="200997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>
              <a:off x="4644007" y="5606858"/>
              <a:ext cx="200997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Скругленный прямоугольник 19"/>
            <p:cNvSpPr/>
            <p:nvPr/>
          </p:nvSpPr>
          <p:spPr>
            <a:xfrm>
              <a:off x="6170120" y="3740899"/>
              <a:ext cx="2132352" cy="22083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Скругленный прямоугольник 20"/>
            <p:cNvSpPr/>
            <p:nvPr/>
          </p:nvSpPr>
          <p:spPr>
            <a:xfrm>
              <a:off x="2387837" y="3501008"/>
              <a:ext cx="6485108" cy="28803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6" name="Группа 25"/>
            <p:cNvGrpSpPr/>
            <p:nvPr/>
          </p:nvGrpSpPr>
          <p:grpSpPr>
            <a:xfrm>
              <a:off x="3131840" y="3827985"/>
              <a:ext cx="4860540" cy="2706325"/>
              <a:chOff x="3131840" y="3827985"/>
              <a:chExt cx="4860540" cy="270632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283547" y="4552548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x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83547" y="5265463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n-lt"/>
                  </a:rPr>
                  <a:t>y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31840" y="3849380"/>
                <a:ext cx="1512168" cy="52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200" dirty="0"/>
                  <a:t>програма</a:t>
                </a:r>
                <a:endParaRPr lang="ru-RU" sz="2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25987" y="4383426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400" dirty="0">
                    <a:latin typeface="+mn-lt"/>
                  </a:rPr>
                  <a:t>23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725987" y="5166353"/>
                <a:ext cx="1020618" cy="565837"/>
              </a:xfrm>
              <a:prstGeom prst="rect">
                <a:avLst/>
              </a:prstGeom>
              <a:noFill/>
              <a:ln>
                <a:solidFill>
                  <a:srgbClr val="0000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2400" dirty="0">
                    <a:latin typeface="+mn-lt"/>
                  </a:rPr>
                  <a:t>42</a:t>
                </a:r>
                <a:endParaRPr lang="ru-RU" sz="2400" dirty="0">
                  <a:latin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480212" y="3827985"/>
                <a:ext cx="1512168" cy="52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200" dirty="0"/>
                  <a:t>програма</a:t>
                </a:r>
                <a:endParaRPr lang="ru-RU" sz="2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909328" y="5817585"/>
                <a:ext cx="1570884" cy="71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uk-UA" dirty="0"/>
                  <a:t>+ </a:t>
                </a:r>
                <a:r>
                  <a:rPr lang="en-US" dirty="0"/>
                  <a:t>x y )</a:t>
                </a:r>
                <a:endParaRPr lang="ru-RU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7837125" y="2839416"/>
            <a:ext cx="2786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dirty="0">
                <a:solidFill>
                  <a:srgbClr val="FF0000"/>
                </a:solidFill>
                <a:latin typeface="+mn-lt"/>
              </a:rPr>
              <a:t>х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,y - </a:t>
            </a:r>
            <a:r>
              <a:rPr lang="uk-UA" sz="2200" dirty="0">
                <a:solidFill>
                  <a:srgbClr val="FF0000"/>
                </a:solidFill>
                <a:latin typeface="+mn-lt"/>
              </a:rPr>
              <a:t>л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окальні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змінні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5400" y="1122544"/>
            <a:ext cx="9850034" cy="11079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Ім'я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означає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змінну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чиїм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200" spc="-15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є </a:t>
            </a:r>
            <a:r>
              <a:rPr lang="ru-RU" sz="2200" spc="-15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об'єкт</a:t>
            </a:r>
            <a:endParaRPr lang="ru-RU" sz="2200" spc="-15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Імена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використовуються</a:t>
            </a:r>
            <a:r>
              <a:rPr lang="ru-RU" sz="2200" dirty="0">
                <a:latin typeface="+mn-lt"/>
              </a:rPr>
              <a:t>  для  </a:t>
            </a:r>
            <a:r>
              <a:rPr lang="ru-RU" sz="2200" dirty="0" err="1">
                <a:latin typeface="+mn-lt"/>
              </a:rPr>
              <a:t>вказівки</a:t>
            </a:r>
            <a:r>
              <a:rPr lang="ru-RU" sz="2200" dirty="0">
                <a:latin typeface="+mn-lt"/>
              </a:rPr>
              <a:t>  на  </a:t>
            </a:r>
            <a:r>
              <a:rPr lang="ru-RU" sz="2200" dirty="0" err="1">
                <a:latin typeface="+mn-lt"/>
              </a:rPr>
              <a:t>обчислювальні</a:t>
            </a:r>
            <a:r>
              <a:rPr lang="ru-RU" sz="2200" dirty="0">
                <a:latin typeface="+mn-lt"/>
              </a:rPr>
              <a:t>  </a:t>
            </a: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дозволяє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FF0000"/>
                </a:solidFill>
                <a:latin typeface="+mn-lt"/>
              </a:rPr>
              <a:t>зв'язувати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ідентифікатори</a:t>
            </a:r>
            <a:r>
              <a:rPr lang="ru-RU" sz="2200" dirty="0">
                <a:latin typeface="+mn-lt"/>
              </a:rPr>
              <a:t> та </a:t>
            </a:r>
            <a:r>
              <a:rPr lang="ru-RU" sz="2200" dirty="0" err="1">
                <a:latin typeface="+mn-lt"/>
              </a:rPr>
              <a:t>значення</a:t>
            </a:r>
            <a:r>
              <a:rPr lang="ru-RU" sz="2200" dirty="0">
                <a:latin typeface="+mn-lt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8945314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1866459"/>
            <a:ext cx="1173730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uk-UA" sz="2200" dirty="0">
                <a:latin typeface="+mn-lt"/>
                <a:ea typeface="Times New Roman" panose="02020603050405020304" pitchFamily="18" charset="0"/>
              </a:rPr>
              <a:t>Для визначення нових об'єктів, застосовуються </a:t>
            </a:r>
            <a:r>
              <a:rPr lang="uk-UA" sz="2200" b="1" i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визначальні форми:</a:t>
            </a:r>
            <a:r>
              <a:rPr lang="uk-UA" sz="2200" b="1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 </a:t>
            </a:r>
            <a:endParaRPr lang="ru-RU" sz="2200" b="1" dirty="0">
              <a:solidFill>
                <a:srgbClr val="0000CC"/>
              </a:solidFill>
              <a:latin typeface="+mn-lt"/>
              <a:ea typeface="Times New Roman" panose="02020603050405020304" pitchFamily="18" charset="0"/>
            </a:endParaRPr>
          </a:p>
          <a:p>
            <a:pPr indent="450215" algn="just">
              <a:spcBef>
                <a:spcPts val="600"/>
              </a:spcBef>
            </a:pP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define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ame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value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зв'язує ім'я </a:t>
            </a:r>
            <a:r>
              <a:rPr lang="uk-UA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n</a:t>
            </a:r>
            <a:r>
              <a:rPr lang="en-US" sz="2200" dirty="0" err="1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ame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зі значенням виразу </a:t>
            </a:r>
            <a:r>
              <a:rPr lang="en-US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value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. </a:t>
            </a:r>
          </a:p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define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(f a1...an)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визначає функцію з ім'ям </a:t>
            </a:r>
            <a:r>
              <a:rPr lang="uk-UA" sz="2200" dirty="0">
                <a:solidFill>
                  <a:srgbClr val="0000CC"/>
                </a:solidFill>
                <a:latin typeface="+mn-lt"/>
                <a:ea typeface="Times New Roman" panose="02020603050405020304" pitchFamily="18" charset="0"/>
              </a:rPr>
              <a:t>f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. </a:t>
            </a: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a1…</a:t>
            </a:r>
            <a:r>
              <a:rPr lang="uk-UA" sz="2200" b="1" dirty="0" err="1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uk-UA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200" b="1" dirty="0">
                <a:latin typeface="+mn-lt"/>
                <a:ea typeface="Times New Roman" panose="02020603050405020304" pitchFamily="18" charset="0"/>
              </a:rPr>
              <a:t>- формальні параметри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, тобто імена, що використовуються усередині тіла  функції для посилань на відповідні параметри. </a:t>
            </a:r>
          </a:p>
          <a:p>
            <a:pPr indent="450215" algn="just">
              <a:spcAft>
                <a:spcPts val="0"/>
              </a:spcAft>
            </a:pPr>
            <a:r>
              <a:rPr lang="uk-UA" sz="220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- тіло функції</a:t>
            </a:r>
            <a:r>
              <a:rPr lang="en-US" sz="2200" dirty="0">
                <a:latin typeface="+mn-lt"/>
                <a:ea typeface="Times New Roman" panose="02020603050405020304" pitchFamily="18" charset="0"/>
              </a:rPr>
              <a:t> -</a:t>
            </a:r>
            <a:r>
              <a:rPr lang="uk-UA" sz="2200" dirty="0">
                <a:latin typeface="+mn-lt"/>
                <a:ea typeface="Times New Roman" panose="02020603050405020304" pitchFamily="18" charset="0"/>
              </a:rPr>
              <a:t> вираз, що визначає її значення.</a:t>
            </a:r>
            <a:endParaRPr lang="ru-RU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63552" y="4437257"/>
            <a:ext cx="1882310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75565">
              <a:spcAft>
                <a:spcPts val="0"/>
              </a:spcAft>
            </a:pPr>
            <a:r>
              <a:rPr lang="ru-RU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size</a:t>
            </a:r>
            <a:r>
              <a:rPr lang="ru-RU" sz="2200" b="1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151784" y="4390783"/>
            <a:ext cx="6350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примушує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інтерпретатор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зв'язати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20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ім'ям</a:t>
            </a:r>
            <a:r>
              <a:rPr lang="ru-RU" sz="20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0" dirty="0" err="1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sizе</a:t>
            </a:r>
            <a:endParaRPr lang="ru-RU" sz="2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5147837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ru-RU" sz="22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2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того, як </a:t>
            </a:r>
            <a:r>
              <a:rPr lang="ru-RU" sz="2200" spc="-10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ім'я</a:t>
            </a:r>
            <a:r>
              <a:rPr lang="ru-RU" sz="2200" spc="-10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size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пов'язано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зі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можемо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вказувати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за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допомогою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імені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solidFill>
                  <a:srgbClr val="0000CC"/>
                </a:solidFill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size</a:t>
            </a:r>
            <a:r>
              <a:rPr lang="ru-RU" sz="2200" spc="-10" dirty="0">
                <a:solidFill>
                  <a:srgbClr val="0000CC"/>
                </a:solidFill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760296" y="4876994"/>
            <a:ext cx="1440160" cy="13111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lnSpc>
                <a:spcPct val="90000"/>
              </a:lnSpc>
            </a:pPr>
            <a:r>
              <a:rPr lang="en-US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endParaRPr lang="ru-RU" sz="22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lnSpc>
                <a:spcPct val="90000"/>
              </a:lnSpc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 5 </a:t>
            </a:r>
            <a:r>
              <a:rPr lang="ru-RU" sz="22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22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ru-RU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9335" y="984170"/>
            <a:ext cx="12035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err="1">
                <a:solidFill>
                  <a:srgbClr val="FF0000"/>
                </a:solidFill>
                <a:latin typeface="+mn-lt"/>
              </a:rPr>
              <a:t>Scheme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дозволяє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створювати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зв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’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язування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верхнього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рівня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для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ідентифікаторів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шляхом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створення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200" dirty="0" err="1">
                <a:solidFill>
                  <a:srgbClr val="FF0000"/>
                </a:solidFill>
                <a:latin typeface="+mn-lt"/>
              </a:rPr>
              <a:t>нових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 об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’</a:t>
            </a:r>
            <a:r>
              <a:rPr lang="uk-UA" sz="2200" dirty="0" err="1">
                <a:solidFill>
                  <a:srgbClr val="FF0000"/>
                </a:solidFill>
                <a:latin typeface="+mn-lt"/>
              </a:rPr>
              <a:t>єктів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882066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6005"/>
            <a:ext cx="911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1117738"/>
            <a:ext cx="116652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інтерпретатор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здатний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асоціювати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 символами  і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згадувати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їх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то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він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повинен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мати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деякого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роду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пам'ять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зберігає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пари</a:t>
            </a:r>
          </a:p>
          <a:p>
            <a:pPr algn="ctr"/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1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ім'я-об'єкт</a:t>
            </a:r>
            <a:r>
              <a:rPr lang="ru-RU" sz="2200" spc="-1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200" spc="-15" dirty="0">
              <a:solidFill>
                <a:srgbClr val="0000C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200" spc="-1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пам'ять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називається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200" b="1" spc="-1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оточенням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</a:t>
            </a:r>
            <a:r>
              <a:rPr lang="ru-RU" sz="22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</a:t>
            </a:r>
            <a:r>
              <a:rPr lang="ru-RU" sz="22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2200" b="1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426986" y="4298174"/>
            <a:ext cx="1303020" cy="552212"/>
            <a:chOff x="2388870" y="4320540"/>
            <a:chExt cx="1303020" cy="552212"/>
          </a:xfrm>
        </p:grpSpPr>
        <p:sp>
          <p:nvSpPr>
            <p:cNvPr id="4" name="Овал 3"/>
            <p:cNvSpPr/>
            <p:nvPr/>
          </p:nvSpPr>
          <p:spPr>
            <a:xfrm>
              <a:off x="2388870" y="4320540"/>
              <a:ext cx="1303020" cy="5522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2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3200" y="4400550"/>
              <a:ext cx="6495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 err="1">
                  <a:latin typeface="+mn-lt"/>
                </a:rPr>
                <a:t>Ім</a:t>
              </a:r>
              <a:r>
                <a:rPr lang="en-US" sz="2200" dirty="0">
                  <a:latin typeface="+mn-lt"/>
                </a:rPr>
                <a:t>’</a:t>
              </a:r>
              <a:r>
                <a:rPr lang="uk-UA" sz="2200" dirty="0">
                  <a:latin typeface="+mn-lt"/>
                </a:rPr>
                <a:t>я</a:t>
              </a:r>
              <a:endParaRPr lang="ru-RU" sz="2200" dirty="0">
                <a:latin typeface="+mn-lt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6358421" y="4297680"/>
            <a:ext cx="1303020" cy="552212"/>
            <a:chOff x="2388870" y="4320540"/>
            <a:chExt cx="1303020" cy="552212"/>
          </a:xfrm>
        </p:grpSpPr>
        <p:sp>
          <p:nvSpPr>
            <p:cNvPr id="9" name="Овал 8"/>
            <p:cNvSpPr/>
            <p:nvPr/>
          </p:nvSpPr>
          <p:spPr>
            <a:xfrm>
              <a:off x="2388870" y="4320540"/>
              <a:ext cx="1303020" cy="5522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5056" y="4401044"/>
              <a:ext cx="9589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>
                  <a:latin typeface="+mn-lt"/>
                </a:rPr>
                <a:t>Об</a:t>
              </a:r>
              <a:r>
                <a:rPr lang="en-US" sz="2200" dirty="0">
                  <a:latin typeface="+mn-lt"/>
                </a:rPr>
                <a:t>’</a:t>
              </a:r>
              <a:r>
                <a:rPr lang="uk-UA" sz="2200" dirty="0" err="1">
                  <a:latin typeface="+mn-lt"/>
                </a:rPr>
                <a:t>єкт</a:t>
              </a:r>
              <a:endParaRPr lang="ru-RU" sz="2200" dirty="0">
                <a:latin typeface="+mn-lt"/>
              </a:endParaRPr>
            </a:p>
          </p:txBody>
        </p:sp>
      </p:grpSp>
      <p:sp>
        <p:nvSpPr>
          <p:cNvPr id="11" name="Овал 10"/>
          <p:cNvSpPr/>
          <p:nvPr/>
        </p:nvSpPr>
        <p:spPr>
          <a:xfrm>
            <a:off x="3798570" y="3758356"/>
            <a:ext cx="4446270" cy="19452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00"/>
          </a:p>
        </p:txBody>
      </p:sp>
      <p:sp>
        <p:nvSpPr>
          <p:cNvPr id="12" name="TextBox 11"/>
          <p:cNvSpPr txBox="1"/>
          <p:nvPr/>
        </p:nvSpPr>
        <p:spPr>
          <a:xfrm>
            <a:off x="5345895" y="3732747"/>
            <a:ext cx="1335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dirty="0">
                <a:latin typeface="+mn-lt"/>
              </a:rPr>
              <a:t>Оточення</a:t>
            </a:r>
            <a:endParaRPr lang="ru-RU" sz="2200" dirty="0">
              <a:latin typeface="+mn-lt"/>
            </a:endParaRPr>
          </a:p>
        </p:txBody>
      </p:sp>
      <p:cxnSp>
        <p:nvCxnSpPr>
          <p:cNvPr id="14" name="Прямая со стрелкой 13"/>
          <p:cNvCxnSpPr>
            <a:stCxn id="4" idx="6"/>
            <a:endCxn id="9" idx="2"/>
          </p:cNvCxnSpPr>
          <p:nvPr/>
        </p:nvCxnSpPr>
        <p:spPr>
          <a:xfrm flipV="1">
            <a:off x="5730007" y="4573786"/>
            <a:ext cx="628415" cy="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400606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22703" y="972668"/>
            <a:ext cx="8551999" cy="24006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(define pi 3.14159)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65"/>
              </a:spcBef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(define radius 10)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100"/>
              </a:lnSpc>
              <a:spcBef>
                <a:spcPts val="75"/>
              </a:spcBef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(* pi (* radius radius))</a:t>
            </a:r>
            <a:endParaRPr lang="ru-RU" sz="2200" dirty="0">
              <a:solidFill>
                <a:srgbClr val="0000CC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Bef>
                <a:spcPts val="70"/>
              </a:spcBef>
              <a:spcAft>
                <a:spcPts val="0"/>
              </a:spcAft>
            </a:pPr>
            <a:r>
              <a:rPr lang="en-US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314.159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 marR="2238375">
              <a:lnSpc>
                <a:spcPts val="2200"/>
              </a:lnSpc>
              <a:spcAft>
                <a:spcPts val="0"/>
              </a:spcAft>
            </a:pPr>
            <a:r>
              <a:rPr lang="en-US" sz="2200" dirty="0">
                <a:solidFill>
                  <a:srgbClr val="0000CC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(define circumference (* 2 pi radius))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circumference</a:t>
            </a:r>
            <a:endParaRPr lang="ru-RU" sz="2200" dirty="0">
              <a:solidFill>
                <a:srgbClr val="C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565">
              <a:spcBef>
                <a:spcPts val="70"/>
              </a:spcBef>
              <a:spcAft>
                <a:spcPts val="0"/>
              </a:spcAft>
            </a:pPr>
            <a:r>
              <a:rPr lang="en-US" sz="2200" i="1" dirty="0">
                <a:solidFill>
                  <a:srgbClr val="FF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62.8318</a:t>
            </a:r>
            <a:endParaRPr lang="ru-RU" sz="2200" dirty="0">
              <a:solidFill>
                <a:srgbClr val="FF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3719565"/>
            <a:ext cx="113772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Слово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spc="-1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служит</a:t>
            </a:r>
            <a:r>
              <a:rPr lang="uk-UA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ь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найпростішим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засобом</a:t>
            </a:r>
            <a:r>
              <a:rPr lang="ru-RU" sz="2000" b="1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en-US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тому що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воно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дозволяє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прості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імена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позначення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результатів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складних</a:t>
            </a:r>
            <a:r>
              <a:rPr lang="ru-RU" sz="2000" spc="-1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1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операцій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3353" y="4883228"/>
            <a:ext cx="1124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Правило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комбінацій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обробляє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визначень</a:t>
            </a:r>
            <a:r>
              <a:rPr lang="ru-RU" sz="2000" b="1" spc="-5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Наприклад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 3)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означає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двох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аргументів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один з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яких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є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символу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інший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дорівнює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оскільки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сенс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якраз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полягає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в  тому, 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щоб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b="1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зв'язати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b="1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зі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значенням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600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Aft>
                <a:spcPts val="0"/>
              </a:spcAft>
              <a:buSzPts val="1200"/>
              <a:tabLst>
                <a:tab pos="559435" algn="l"/>
              </a:tabLst>
            </a:pP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Імена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uk-UA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та</a:t>
            </a:r>
            <a:r>
              <a:rPr lang="en-US" b="1" spc="-15" dirty="0">
                <a:solidFill>
                  <a:schemeClr val="bg1"/>
                </a:solidFill>
                <a:ea typeface="Palatino Linotype" panose="02040502050505030304" pitchFamily="18" charset="0"/>
              </a:rPr>
              <a:t> </a:t>
            </a:r>
            <a:r>
              <a:rPr lang="en-US" b="1" spc="-15" dirty="0" err="1">
                <a:solidFill>
                  <a:schemeClr val="bg1"/>
                </a:solidFill>
                <a:ea typeface="Palatino Linotype" panose="02040502050505030304" pitchFamily="18" charset="0"/>
              </a:rPr>
              <a:t>оточення</a:t>
            </a:r>
            <a:endParaRPr lang="ru-RU" b="1" dirty="0">
              <a:solidFill>
                <a:schemeClr val="bg1"/>
              </a:solidFill>
              <a:ea typeface="Palatino Linotype" panose="0204050205050503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8215920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1" y="1"/>
            <a:ext cx="9116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1428781"/>
            <a:ext cx="116652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307340" lvl="3" indent="-285750" algn="just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Числа і </a:t>
            </a: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арифметичні</a:t>
            </a: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200" b="1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є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елементарними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даними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і процедурами.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" lvl="3" indent="-285750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Вкладення</a:t>
            </a:r>
            <a:r>
              <a:rPr lang="ru-RU" sz="2200" b="1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b="1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комбінацій</a:t>
            </a:r>
            <a:r>
              <a:rPr lang="ru-RU" sz="2200" b="1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дає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можливість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комбінувати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2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200" spc="-2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7150" marR="306070" lvl="3" indent="-285750" algn="just"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>
                <a:tab pos="393700" algn="l"/>
              </a:tabLst>
            </a:pPr>
            <a:r>
              <a:rPr lang="ru-RU" sz="2200" b="1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Визначення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які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зв'язують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імена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значеннями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дають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обмежені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можливості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200" spc="-10" dirty="0" err="1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ru-RU" sz="2200" spc="-10" dirty="0">
                <a:latin typeface="+mn-lt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ru-RU" sz="2200" dirty="0">
              <a:latin typeface="+mn-lt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423" y="962320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У мові </a:t>
            </a:r>
            <a:r>
              <a:rPr lang="uk-UA" sz="2000" dirty="0" err="1"/>
              <a:t>Лісп</a:t>
            </a:r>
            <a:r>
              <a:rPr lang="uk-UA" sz="2000" dirty="0"/>
              <a:t>/</a:t>
            </a:r>
            <a:r>
              <a:rPr lang="en-US" sz="2000" dirty="0"/>
              <a:t>Scheme</a:t>
            </a:r>
            <a:r>
              <a:rPr lang="uk-UA" sz="2000" dirty="0"/>
              <a:t> присутні: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07367" y="3020126"/>
            <a:ext cx="110985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Лісп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визначення</a:t>
            </a:r>
            <a:r>
              <a:rPr lang="ru-RU" sz="2000" b="1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процедур 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procedure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deﬁnitions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значно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потужніший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метод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абстракції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за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допомогою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якого</a:t>
            </a:r>
            <a:r>
              <a:rPr lang="ru-RU" sz="2000" spc="-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складеній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операції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можна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дати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ім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'я і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потім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посилатися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неї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як на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єдине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spc="-2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ціле</a:t>
            </a:r>
            <a:r>
              <a:rPr lang="ru-RU" sz="2000" spc="-2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00CC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51584" y="4005064"/>
            <a:ext cx="6821424" cy="87459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66065">
              <a:spcBef>
                <a:spcPts val="20"/>
              </a:spcBef>
              <a:spcAft>
                <a:spcPts val="0"/>
              </a:spcAft>
            </a:pP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Загальна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форма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ea typeface="Bookman Old Style" panose="02050604050505020204" pitchFamily="18" charset="0"/>
                <a:cs typeface="Times New Roman" panose="02020603050405020304" pitchFamily="18" charset="0"/>
              </a:rPr>
              <a:t>така</a:t>
            </a:r>
            <a:r>
              <a:rPr lang="ru-RU" sz="2000" spc="-5" dirty="0">
                <a:ea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55"/>
              </a:spcBef>
              <a:spcAft>
                <a:spcPts val="0"/>
              </a:spcAft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define</a:t>
            </a:r>
            <a:r>
              <a:rPr lang="uk-UA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uk-UA" sz="2000" b="1" dirty="0" err="1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ім</a:t>
            </a:r>
            <a:r>
              <a:rPr lang="en-US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uk-UA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я) (параметри)  </a:t>
            </a:r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b="1" dirty="0" err="1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тіло</a:t>
            </a:r>
            <a:r>
              <a:rPr lang="ru-RU" sz="2000" b="1" dirty="0">
                <a:solidFill>
                  <a:srgbClr val="0000C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096375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013753"/>
            <a:ext cx="9116428" cy="905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065" algn="ctr">
              <a:spcBef>
                <a:spcPts val="20"/>
              </a:spcBef>
              <a:spcAft>
                <a:spcPts val="0"/>
              </a:spcAft>
            </a:pPr>
            <a:r>
              <a:rPr lang="uk-UA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З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агальна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форма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процедури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ru-RU" sz="2000" spc="-5" dirty="0" err="1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така</a:t>
            </a:r>
            <a:r>
              <a:rPr lang="ru-RU" sz="2000" spc="-5" dirty="0">
                <a:latin typeface="+mn-lt"/>
                <a:ea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+mn-lt"/>
              <a:ea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55"/>
              </a:spcBef>
              <a:spcAft>
                <a:spcPts val="0"/>
              </a:spcAft>
            </a:pP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n-US" sz="2200" b="1" dirty="0">
                <a:solidFill>
                  <a:srgbClr val="0000CC"/>
                </a:solidFill>
                <a:latin typeface="+mn-lt"/>
              </a:rPr>
              <a:t>(define (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і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м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’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я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 (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формальн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і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-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параметри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тіло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)</a:t>
            </a:r>
            <a:endParaRPr lang="ru-RU" sz="22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891076"/>
            <a:ext cx="116652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Ім'я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той символ, з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яким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треба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зв'язати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оточенні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визначення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</a:t>
            </a:r>
            <a:endParaRPr lang="en-US" sz="2000" spc="-5" dirty="0">
              <a:latin typeface="Calibri" panose="020F0502020204030204" pitchFamily="34" charset="0"/>
              <a:ea typeface="Calibri" panose="020F0502020204030204" pitchFamily="34" charset="0"/>
              <a:cs typeface="Bookman Old Style" panose="02050604050505020204" pitchFamily="18" charset="0"/>
            </a:endParaRP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формальні-параметри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імена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тілі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використовуються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для </a:t>
            </a:r>
            <a:r>
              <a:rPr lang="uk-UA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по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силання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на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відповідні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аргументи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 </a:t>
            </a: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тіло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вираз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який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обчислює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результат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застосування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, коли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параметри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будуть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замінені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аргументами, до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яких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процедура буде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застосовуватися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. </a:t>
            </a:r>
          </a:p>
          <a:p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Ім'я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і (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формальні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- </a:t>
            </a:r>
            <a:r>
              <a:rPr lang="ru-RU" sz="2000" spc="-5" dirty="0" err="1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параметри</a:t>
            </a:r>
            <a:r>
              <a:rPr lang="ru-RU" sz="2000" spc="-5" dirty="0">
                <a:solidFill>
                  <a:srgbClr val="0000CC"/>
                </a:solidFill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)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взяті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в дужки, як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це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було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б при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виклику</a:t>
            </a:r>
            <a:r>
              <a:rPr lang="ru-RU" sz="2000" spc="-5" dirty="0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 </a:t>
            </a:r>
            <a:r>
              <a:rPr lang="ru-RU" sz="2000" spc="-5" dirty="0" err="1">
                <a:latin typeface="Calibri" panose="020F0502020204030204" pitchFamily="34" charset="0"/>
                <a:ea typeface="Calibri" panose="020F0502020204030204" pitchFamily="34" charset="0"/>
                <a:cs typeface="Bookman Old Style" panose="02050604050505020204" pitchFamily="18" charset="0"/>
              </a:rPr>
              <a:t>процедури</a:t>
            </a:r>
            <a:endParaRPr lang="ru-RU" sz="2000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3690130" y="4626318"/>
            <a:ext cx="5532396" cy="1544252"/>
            <a:chOff x="2166130" y="4626318"/>
            <a:chExt cx="5532396" cy="1544252"/>
          </a:xfrm>
        </p:grpSpPr>
        <p:cxnSp>
          <p:nvCxnSpPr>
            <p:cNvPr id="14" name="Прямая со стрелкой 13"/>
            <p:cNvCxnSpPr>
              <a:stCxn id="34" idx="0"/>
            </p:cNvCxnSpPr>
            <p:nvPr/>
          </p:nvCxnSpPr>
          <p:spPr>
            <a:xfrm flipV="1">
              <a:off x="4003972" y="4907285"/>
              <a:ext cx="529471" cy="4385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/>
            <p:cNvGrpSpPr/>
            <p:nvPr/>
          </p:nvGrpSpPr>
          <p:grpSpPr>
            <a:xfrm>
              <a:off x="2721774" y="4626318"/>
              <a:ext cx="3751995" cy="840133"/>
              <a:chOff x="2972421" y="3827301"/>
              <a:chExt cx="3314350" cy="840133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3417909" y="3827301"/>
                <a:ext cx="2868862" cy="40011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it-IT" sz="2000" dirty="0">
                    <a:solidFill>
                      <a:srgbClr val="0000CC"/>
                    </a:solidFill>
                  </a:rPr>
                  <a:t>(define (square x) 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*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 x </a:t>
                </a:r>
                <a:r>
                  <a:rPr lang="uk-UA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x))</a:t>
                </a:r>
                <a:endParaRPr lang="ru-RU" sz="2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0" name="Прямая со стрелкой 9"/>
              <p:cNvCxnSpPr/>
              <p:nvPr/>
            </p:nvCxnSpPr>
            <p:spPr>
              <a:xfrm flipV="1">
                <a:off x="2972421" y="4028097"/>
                <a:ext cx="892213" cy="6393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/>
              <p:cNvCxnSpPr/>
              <p:nvPr/>
            </p:nvCxnSpPr>
            <p:spPr>
              <a:xfrm flipV="1">
                <a:off x="4901018" y="4108269"/>
                <a:ext cx="253115" cy="4910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Группа 12"/>
            <p:cNvGrpSpPr/>
            <p:nvPr/>
          </p:nvGrpSpPr>
          <p:grpSpPr>
            <a:xfrm>
              <a:off x="2166130" y="4918037"/>
              <a:ext cx="5532396" cy="1252533"/>
              <a:chOff x="2105179" y="4028096"/>
              <a:chExt cx="5532396" cy="1252533"/>
            </a:xfrm>
          </p:grpSpPr>
          <p:sp>
            <p:nvSpPr>
              <p:cNvPr id="19" name="Левая фигурная скобка 18"/>
              <p:cNvSpPr/>
              <p:nvPr/>
            </p:nvSpPr>
            <p:spPr>
              <a:xfrm rot="16200000">
                <a:off x="5467237" y="3844061"/>
                <a:ext cx="322428" cy="69049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24" name="TextBox 1023"/>
              <p:cNvSpPr txBox="1"/>
              <p:nvPr/>
            </p:nvSpPr>
            <p:spPr>
              <a:xfrm>
                <a:off x="2105179" y="4511188"/>
                <a:ext cx="130837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Ключове</a:t>
                </a:r>
                <a:r>
                  <a:rPr lang="ru-RU" sz="2200" dirty="0">
                    <a:latin typeface="+mn-lt"/>
                  </a:rPr>
                  <a:t> </a:t>
                </a:r>
              </a:p>
              <a:p>
                <a:r>
                  <a:rPr lang="ru-RU" sz="2200" dirty="0">
                    <a:latin typeface="+mn-lt"/>
                  </a:rPr>
                  <a:t>слово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417909" y="4455886"/>
                <a:ext cx="105022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ім</a:t>
                </a:r>
                <a:r>
                  <a:rPr lang="en-US" sz="2200" dirty="0">
                    <a:latin typeface="+mn-lt"/>
                  </a:rPr>
                  <a:t>’</a:t>
                </a:r>
                <a:r>
                  <a:rPr lang="ru-RU" sz="2200" dirty="0">
                    <a:latin typeface="+mn-lt"/>
                  </a:rPr>
                  <a:t>я</a:t>
                </a:r>
              </a:p>
              <a:p>
                <a:r>
                  <a:rPr lang="ru-RU" sz="2200" dirty="0" err="1">
                    <a:latin typeface="+mn-lt"/>
                  </a:rPr>
                  <a:t>функції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408949" y="4477392"/>
                <a:ext cx="180049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Формальний </a:t>
                </a:r>
              </a:p>
              <a:p>
                <a:r>
                  <a:rPr lang="uk-UA" sz="2200" dirty="0">
                    <a:latin typeface="+mn-lt"/>
                  </a:rPr>
                  <a:t>параметр</a:t>
                </a:r>
              </a:p>
            </p:txBody>
          </p:sp>
          <p:cxnSp>
            <p:nvCxnSpPr>
              <p:cNvPr id="38" name="Прямая со стрелкой 37"/>
              <p:cNvCxnSpPr>
                <a:endCxn id="19" idx="1"/>
              </p:cNvCxnSpPr>
              <p:nvPr/>
            </p:nvCxnSpPr>
            <p:spPr>
              <a:xfrm flipH="1" flipV="1">
                <a:off x="5628451" y="4350524"/>
                <a:ext cx="670749" cy="1579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139280" y="4466639"/>
                <a:ext cx="14982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Тіло</a:t>
                </a:r>
              </a:p>
              <a:p>
                <a:r>
                  <a:rPr lang="uk-UA" sz="2200" dirty="0">
                    <a:latin typeface="+mn-lt"/>
                  </a:rPr>
                  <a:t>процедури</a:t>
                </a:r>
              </a:p>
            </p:txBody>
          </p:sp>
        </p:grpSp>
      </p:grpSp>
      <p:sp>
        <p:nvSpPr>
          <p:cNvPr id="7" name="Прямоугольник 6"/>
          <p:cNvSpPr/>
          <p:nvPr/>
        </p:nvSpPr>
        <p:spPr>
          <a:xfrm>
            <a:off x="5203825" y="4099340"/>
            <a:ext cx="238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dirty="0">
                <a:solidFill>
                  <a:srgbClr val="0000CC"/>
                </a:solidFill>
              </a:rPr>
              <a:t>Запис мовою </a:t>
            </a:r>
            <a:r>
              <a:rPr lang="uk-UA" sz="2000" dirty="0" err="1">
                <a:solidFill>
                  <a:srgbClr val="0000CC"/>
                </a:solidFill>
              </a:rPr>
              <a:t>Лісп</a:t>
            </a:r>
            <a:r>
              <a:rPr lang="uk-UA" sz="2000" dirty="0">
                <a:solidFill>
                  <a:srgbClr val="0000CC"/>
                </a:solidFill>
              </a:rPr>
              <a:t>: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6047735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Box 1031"/>
          <p:cNvSpPr txBox="1"/>
          <p:nvPr/>
        </p:nvSpPr>
        <p:spPr>
          <a:xfrm>
            <a:off x="3286086" y="2612724"/>
            <a:ext cx="575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rgbClr val="C00000"/>
                </a:solidFill>
                <a:latin typeface="+mn-lt"/>
              </a:rPr>
              <a:t>Семантика визначення процедури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square</a:t>
            </a:r>
            <a:endParaRPr lang="uk-UA" sz="24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31504" y="1044195"/>
            <a:ext cx="238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</a:rPr>
              <a:t>Запис мовою </a:t>
            </a:r>
            <a:r>
              <a:rPr lang="uk-UA" sz="2000" dirty="0" err="1">
                <a:solidFill>
                  <a:srgbClr val="C00000"/>
                </a:solidFill>
              </a:rPr>
              <a:t>Лісп</a:t>
            </a:r>
            <a:r>
              <a:rPr lang="uk-UA" sz="2000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60" y="3012896"/>
            <a:ext cx="7839075" cy="781743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3424636" y="1078895"/>
            <a:ext cx="5532396" cy="1478901"/>
            <a:chOff x="2166130" y="4626318"/>
            <a:chExt cx="5532396" cy="1615129"/>
          </a:xfrm>
        </p:grpSpPr>
        <p:cxnSp>
          <p:nvCxnSpPr>
            <p:cNvPr id="20" name="Прямая со стрелкой 19"/>
            <p:cNvCxnSpPr>
              <a:stCxn id="25" idx="0"/>
            </p:cNvCxnSpPr>
            <p:nvPr/>
          </p:nvCxnSpPr>
          <p:spPr>
            <a:xfrm flipV="1">
              <a:off x="4003972" y="4907286"/>
              <a:ext cx="529471" cy="4385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/>
            <p:cNvGrpSpPr/>
            <p:nvPr/>
          </p:nvGrpSpPr>
          <p:grpSpPr>
            <a:xfrm>
              <a:off x="2721774" y="4626318"/>
              <a:ext cx="3644916" cy="840133"/>
              <a:chOff x="2972421" y="3827301"/>
              <a:chExt cx="3219761" cy="840133"/>
            </a:xfrm>
          </p:grpSpPr>
          <p:sp>
            <p:nvSpPr>
              <p:cNvPr id="29" name="Прямоугольник 28"/>
              <p:cNvSpPr/>
              <p:nvPr/>
            </p:nvSpPr>
            <p:spPr>
              <a:xfrm>
                <a:off x="3417909" y="3827301"/>
                <a:ext cx="2774273" cy="43696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it-IT" sz="2000" dirty="0">
                    <a:solidFill>
                      <a:srgbClr val="0000CC"/>
                    </a:solidFill>
                  </a:rPr>
                  <a:t>(define (square x) 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*</a:t>
                </a:r>
                <a:r>
                  <a:rPr lang="ru-RU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 x </a:t>
                </a:r>
                <a:r>
                  <a:rPr lang="uk-UA" sz="2000" dirty="0">
                    <a:solidFill>
                      <a:srgbClr val="0000CC"/>
                    </a:solidFill>
                  </a:rPr>
                  <a:t> </a:t>
                </a:r>
                <a:r>
                  <a:rPr lang="it-IT" sz="2000" dirty="0">
                    <a:solidFill>
                      <a:srgbClr val="0000CC"/>
                    </a:solidFill>
                  </a:rPr>
                  <a:t>x))</a:t>
                </a:r>
                <a:endParaRPr lang="ru-RU" sz="2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30" name="Прямая со стрелкой 29"/>
              <p:cNvCxnSpPr/>
              <p:nvPr/>
            </p:nvCxnSpPr>
            <p:spPr>
              <a:xfrm flipV="1">
                <a:off x="2972421" y="4028097"/>
                <a:ext cx="892213" cy="6393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 стрелкой 30"/>
              <p:cNvCxnSpPr/>
              <p:nvPr/>
            </p:nvCxnSpPr>
            <p:spPr>
              <a:xfrm flipV="1">
                <a:off x="4901018" y="4108269"/>
                <a:ext cx="253115" cy="4910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Группа 21"/>
            <p:cNvGrpSpPr/>
            <p:nvPr/>
          </p:nvGrpSpPr>
          <p:grpSpPr>
            <a:xfrm>
              <a:off x="2166130" y="4918037"/>
              <a:ext cx="5532396" cy="1323410"/>
              <a:chOff x="2105179" y="4028096"/>
              <a:chExt cx="5532396" cy="1323410"/>
            </a:xfrm>
          </p:grpSpPr>
          <p:sp>
            <p:nvSpPr>
              <p:cNvPr id="23" name="Левая фигурная скобка 22"/>
              <p:cNvSpPr/>
              <p:nvPr/>
            </p:nvSpPr>
            <p:spPr>
              <a:xfrm rot="16200000">
                <a:off x="5467237" y="3844061"/>
                <a:ext cx="322428" cy="69049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05179" y="4511188"/>
                <a:ext cx="1308371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Ключове</a:t>
                </a:r>
                <a:r>
                  <a:rPr lang="ru-RU" sz="2200" dirty="0">
                    <a:latin typeface="+mn-lt"/>
                  </a:rPr>
                  <a:t> </a:t>
                </a:r>
              </a:p>
              <a:p>
                <a:r>
                  <a:rPr lang="ru-RU" sz="2200" dirty="0">
                    <a:latin typeface="+mn-lt"/>
                  </a:rPr>
                  <a:t>слово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417909" y="4455886"/>
                <a:ext cx="1050224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 err="1">
                    <a:latin typeface="+mn-lt"/>
                  </a:rPr>
                  <a:t>ім</a:t>
                </a:r>
                <a:r>
                  <a:rPr lang="en-US" sz="2200" dirty="0">
                    <a:latin typeface="+mn-lt"/>
                  </a:rPr>
                  <a:t>’</a:t>
                </a:r>
                <a:r>
                  <a:rPr lang="ru-RU" sz="2200" dirty="0">
                    <a:latin typeface="+mn-lt"/>
                  </a:rPr>
                  <a:t>я</a:t>
                </a:r>
              </a:p>
              <a:p>
                <a:r>
                  <a:rPr lang="ru-RU" sz="2200" dirty="0" err="1">
                    <a:latin typeface="+mn-lt"/>
                  </a:rPr>
                  <a:t>функції</a:t>
                </a:r>
                <a:endParaRPr lang="uk-UA" sz="2200" dirty="0">
                  <a:latin typeface="+mn-l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08949" y="4477392"/>
                <a:ext cx="1800493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Формальний </a:t>
                </a:r>
              </a:p>
              <a:p>
                <a:r>
                  <a:rPr lang="uk-UA" sz="2200" dirty="0">
                    <a:latin typeface="+mn-lt"/>
                  </a:rPr>
                  <a:t>параметр</a:t>
                </a:r>
              </a:p>
            </p:txBody>
          </p:sp>
          <p:cxnSp>
            <p:nvCxnSpPr>
              <p:cNvPr id="27" name="Прямая со стрелкой 26"/>
              <p:cNvCxnSpPr>
                <a:endCxn id="23" idx="1"/>
              </p:cNvCxnSpPr>
              <p:nvPr/>
            </p:nvCxnSpPr>
            <p:spPr>
              <a:xfrm flipH="1" flipV="1">
                <a:off x="5628451" y="4350524"/>
                <a:ext cx="670749" cy="1579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6139280" y="4466639"/>
                <a:ext cx="1498295" cy="84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sz="2200" dirty="0">
                    <a:latin typeface="+mn-lt"/>
                  </a:rPr>
                  <a:t>Тіло</a:t>
                </a:r>
              </a:p>
              <a:p>
                <a:r>
                  <a:rPr lang="uk-UA" sz="2200" dirty="0">
                    <a:latin typeface="+mn-lt"/>
                  </a:rPr>
                  <a:t>процедури</a:t>
                </a:r>
              </a:p>
            </p:txBody>
          </p:sp>
        </p:grpSp>
      </p:grpSp>
      <p:sp>
        <p:nvSpPr>
          <p:cNvPr id="32" name="Прямоугольник 31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9" y="3996061"/>
            <a:ext cx="3651821" cy="24203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01" y="4052976"/>
            <a:ext cx="3641076" cy="1042506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8040216" y="4052976"/>
            <a:ext cx="3919655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latin typeface="+mn-lt"/>
              </a:rPr>
              <a:t>Приклад </a:t>
            </a:r>
            <a:r>
              <a:rPr lang="ru-RU" sz="2200" b="1" dirty="0" err="1">
                <a:latin typeface="+mn-lt"/>
              </a:rPr>
              <a:t>виклику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процедури</a:t>
            </a:r>
            <a:endParaRPr lang="ru-RU" sz="2200" b="1" dirty="0">
              <a:latin typeface="+mn-lt"/>
            </a:endParaRPr>
          </a:p>
          <a:p>
            <a:pPr algn="ctr"/>
            <a:r>
              <a:rPr lang="en-US" sz="2200" b="1" dirty="0">
                <a:solidFill>
                  <a:srgbClr val="0000CC"/>
                </a:solidFill>
                <a:latin typeface="+mn-lt"/>
              </a:rPr>
              <a:t>sum-of-squares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</a:p>
          <a:p>
            <a:r>
              <a:rPr lang="en-US" sz="2200" dirty="0">
                <a:latin typeface="+mn-lt"/>
              </a:rPr>
              <a:t>(sum-of-squares 3 4)</a:t>
            </a:r>
          </a:p>
          <a:p>
            <a:r>
              <a:rPr lang="ru-RU" sz="2200" i="1" dirty="0">
                <a:solidFill>
                  <a:srgbClr val="FF0000"/>
                </a:solidFill>
                <a:latin typeface="+mn-lt"/>
              </a:rPr>
              <a:t>25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139110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4583113" y="0"/>
            <a:ext cx="3168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План </a:t>
            </a:r>
            <a:r>
              <a:rPr lang="ru-RU" b="1" dirty="0" err="1">
                <a:solidFill>
                  <a:schemeClr val="bg1"/>
                </a:solidFill>
              </a:rPr>
              <a:t>лекції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32084" y="1196752"/>
            <a:ext cx="8670707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400" dirty="0">
                <a:latin typeface="+mn-lt"/>
              </a:rPr>
              <a:t>Історія  </a:t>
            </a:r>
            <a:r>
              <a:rPr lang="en-GB" sz="2400" dirty="0" smtClean="0">
                <a:latin typeface="+mn-lt"/>
              </a:rPr>
              <a:t>Lisp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err="1">
                <a:latin typeface="+mn-lt"/>
              </a:rPr>
              <a:t>Використання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мови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 smtClean="0">
                <a:latin typeface="+mn-lt"/>
              </a:rPr>
              <a:t>Scheme</a:t>
            </a:r>
            <a:endParaRPr lang="en-US" sz="2400" dirty="0" smtClean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 err="1">
                <a:latin typeface="+mn-lt"/>
              </a:rPr>
              <a:t>Основні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типи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мови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 smtClean="0">
                <a:latin typeface="+mn-lt"/>
              </a:rPr>
              <a:t>Scheme</a:t>
            </a:r>
            <a:endParaRPr lang="en-US" sz="2400" dirty="0" smtClean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uk-UA" sz="2400" dirty="0">
                <a:latin typeface="+mn-lt"/>
                <a:cs typeface="Times New Roman" panose="02020603050405020304" pitchFamily="18" charset="0"/>
              </a:rPr>
              <a:t>Вирази та значення виразів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>
                <a:latin typeface="+mn-lt"/>
              </a:rPr>
              <a:t> </a:t>
            </a:r>
            <a:r>
              <a:rPr lang="uk-UA" sz="2400" dirty="0">
                <a:latin typeface="+mn-lt"/>
              </a:rPr>
              <a:t>Комбінаційні форми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uk-UA" sz="2400" dirty="0" err="1">
                <a:latin typeface="+mn-lt"/>
              </a:rPr>
              <a:t>Інфіксний</a:t>
            </a:r>
            <a:r>
              <a:rPr lang="uk-UA" sz="2400" dirty="0">
                <a:latin typeface="+mn-lt"/>
              </a:rPr>
              <a:t> та </a:t>
            </a:r>
            <a:r>
              <a:rPr lang="uk-UA" sz="2400" dirty="0" err="1">
                <a:latin typeface="+mn-lt"/>
              </a:rPr>
              <a:t>префіксний</a:t>
            </a:r>
            <a:r>
              <a:rPr lang="uk-UA" sz="2400" dirty="0">
                <a:latin typeface="+mn-lt"/>
              </a:rPr>
              <a:t> запис арифметичних виразів</a:t>
            </a:r>
            <a:endParaRPr lang="ru-RU" sz="2400" dirty="0">
              <a:latin typeface="+mn-lt"/>
            </a:endParaRPr>
          </a:p>
          <a:p>
            <a:pPr marL="457200" lvl="2" indent="-457200">
              <a:buFont typeface="+mj-lt"/>
              <a:buAutoNum type="arabicPeriod"/>
            </a:pPr>
            <a:r>
              <a:rPr lang="en-US" sz="2400" spc="-15" dirty="0" err="1" smtClean="0">
                <a:latin typeface="+mn-lt"/>
                <a:ea typeface="Palatino Linotype" panose="02040502050505030304" pitchFamily="18" charset="0"/>
              </a:rPr>
              <a:t>Імена</a:t>
            </a:r>
            <a:r>
              <a:rPr lang="en-US" sz="2400" spc="-15" dirty="0" smtClean="0">
                <a:latin typeface="+mn-lt"/>
                <a:ea typeface="Palatino Linotype" panose="02040502050505030304" pitchFamily="18" charset="0"/>
              </a:rPr>
              <a:t>, </a:t>
            </a:r>
            <a:r>
              <a:rPr lang="uk-UA" sz="2400" spc="-15" dirty="0">
                <a:latin typeface="+mn-lt"/>
                <a:ea typeface="Palatino Linotype" panose="02040502050505030304" pitchFamily="18" charset="0"/>
              </a:rPr>
              <a:t>зв</a:t>
            </a:r>
            <a:r>
              <a:rPr lang="en-US" sz="2400" spc="-15" dirty="0">
                <a:latin typeface="+mn-lt"/>
                <a:ea typeface="Palatino Linotype" panose="02040502050505030304" pitchFamily="18" charset="0"/>
              </a:rPr>
              <a:t>’</a:t>
            </a:r>
            <a:r>
              <a:rPr lang="uk-UA" sz="2400" spc="-15" dirty="0" err="1" smtClean="0">
                <a:latin typeface="+mn-lt"/>
                <a:ea typeface="Palatino Linotype" panose="02040502050505030304" pitchFamily="18" charset="0"/>
              </a:rPr>
              <a:t>язування</a:t>
            </a:r>
            <a:r>
              <a:rPr lang="uk-UA" sz="2400" spc="-15" dirty="0" smtClean="0">
                <a:latin typeface="+mn-lt"/>
                <a:ea typeface="Palatino Linotype" panose="02040502050505030304" pitchFamily="18" charset="0"/>
              </a:rPr>
              <a:t> та оточення</a:t>
            </a:r>
            <a:endParaRPr lang="ru-RU" sz="2400" dirty="0">
              <a:latin typeface="+mn-lt"/>
              <a:ea typeface="Palatino Linotype" panose="0204050205050503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pc="-2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2400" spc="-2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20" dirty="0" err="1" smtClean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uk-UA" sz="2400" spc="-20" dirty="0" smtClean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uk-UA" sz="2400" dirty="0">
                <a:latin typeface="+mn-lt"/>
                <a:hlinkClick r:id="rId2" action="ppaction://hlinksldjump"/>
              </a:rPr>
              <a:t>Умовні вирази та предикати</a:t>
            </a:r>
            <a:endParaRPr lang="uk-UA" sz="2400" dirty="0">
              <a:latin typeface="+mn-lt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uk-UA" sz="2400" dirty="0">
                <a:latin typeface="+mn-lt"/>
                <a:hlinkClick r:id="rId3" action="ppaction://hlinksldjump"/>
              </a:rPr>
              <a:t>Елементарні предикати та  операції логічної композиції</a:t>
            </a:r>
            <a:endParaRPr lang="uk-UA" sz="2400" dirty="0">
              <a:latin typeface="+mn-lt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uk-UA" sz="2400" dirty="0">
                <a:latin typeface="+mn-lt"/>
                <a:hlinkClick r:id="rId4" action="ppaction://hlinksldjump"/>
              </a:rPr>
              <a:t>Приклад. Обчислення квадратного кореня методом </a:t>
            </a:r>
            <a:r>
              <a:rPr lang="uk-UA" sz="2400" dirty="0" smtClean="0">
                <a:latin typeface="+mn-lt"/>
                <a:hlinkClick r:id="rId4" action="ppaction://hlinksldjump"/>
              </a:rPr>
              <a:t>Ньютона</a:t>
            </a:r>
            <a:endParaRPr lang="uk-UA" sz="2400" dirty="0">
              <a:latin typeface="+mn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64116" y="2117808"/>
            <a:ext cx="388170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(f a)</a:t>
            </a:r>
          </a:p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a  1) (* a  2)))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1000037"/>
            <a:ext cx="11449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Тепер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sum-of-squares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мож</a:t>
            </a:r>
            <a:r>
              <a:rPr lang="uk-UA" sz="2200" dirty="0">
                <a:latin typeface="+mn-lt"/>
              </a:rPr>
              <a:t>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використовувати</a:t>
            </a:r>
            <a:r>
              <a:rPr lang="ru-RU" sz="2200" dirty="0">
                <a:latin typeface="+mn-lt"/>
              </a:rPr>
              <a:t> як </a:t>
            </a:r>
            <a:r>
              <a:rPr lang="ru-RU" sz="2200" dirty="0" err="1">
                <a:latin typeface="+mn-lt"/>
              </a:rPr>
              <a:t>будівельний</a:t>
            </a:r>
            <a:r>
              <a:rPr lang="ru-RU" sz="2200" dirty="0">
                <a:latin typeface="+mn-lt"/>
              </a:rPr>
              <a:t> блок при </a:t>
            </a:r>
            <a:r>
              <a:rPr lang="ru-RU" sz="2200" dirty="0" err="1">
                <a:latin typeface="+mn-lt"/>
              </a:rPr>
              <a:t>подальшому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визначенні</a:t>
            </a:r>
            <a:r>
              <a:rPr lang="ru-RU" sz="2200" dirty="0">
                <a:latin typeface="+mn-lt"/>
              </a:rPr>
              <a:t> процедур:</a:t>
            </a:r>
            <a:endParaRPr lang="uk-UA" sz="22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10141" y="3470043"/>
            <a:ext cx="104502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200" dirty="0">
                <a:solidFill>
                  <a:prstClr val="black"/>
                </a:solidFill>
                <a:latin typeface="+mn-lt"/>
              </a:rPr>
              <a:t>(f 5)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136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0887" y="1695717"/>
            <a:ext cx="3056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Визначення процедури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3833" y="2982032"/>
            <a:ext cx="2498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Виклик процедури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8168" y="4109415"/>
            <a:ext cx="3543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b="1" dirty="0">
                <a:latin typeface="+mn-lt"/>
              </a:rPr>
              <a:t>Виконання  процедури </a:t>
            </a:r>
            <a:r>
              <a:rPr lang="en-US" sz="2200" b="1" dirty="0">
                <a:latin typeface="+mn-lt"/>
              </a:rPr>
              <a:t>(f 5)</a:t>
            </a:r>
            <a:endParaRPr lang="uk-UA" sz="2200" b="1" dirty="0"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72264" y="4653136"/>
            <a:ext cx="2374439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5+1=6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5*2=10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6</a:t>
            </a:r>
            <a:r>
              <a:rPr lang="ru-RU" sz="2200" i="1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sz="2200" i="1" dirty="0">
                <a:solidFill>
                  <a:srgbClr val="FF0000"/>
                </a:solidFill>
                <a:latin typeface="+mn-lt"/>
              </a:rPr>
              <a:t>+10</a:t>
            </a:r>
            <a:r>
              <a:rPr lang="ru-RU" sz="2200" i="1" baseline="30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sz="2200" dirty="0">
                <a:solidFill>
                  <a:srgbClr val="FF0000"/>
                </a:solidFill>
                <a:latin typeface="+mn-lt"/>
              </a:rPr>
              <a:t>=136</a:t>
            </a:r>
          </a:p>
          <a:p>
            <a:pPr lvl="0"/>
            <a:r>
              <a:rPr lang="ru-RU" sz="2200" i="1" dirty="0">
                <a:solidFill>
                  <a:srgbClr val="FF0000"/>
                </a:solidFill>
                <a:latin typeface="+mn-lt"/>
              </a:rPr>
              <a:t>Результат=136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082215" y="2109012"/>
            <a:ext cx="3919655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(sum-of-squares x y)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(+ (square x) (square y)))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91344" y="4572029"/>
            <a:ext cx="70370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latin typeface="+mn-lt"/>
              </a:rPr>
              <a:t>Щоб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застосувати</a:t>
            </a:r>
            <a:r>
              <a:rPr lang="ru-RU" sz="2200" dirty="0">
                <a:latin typeface="+mn-lt"/>
              </a:rPr>
              <a:t> склад</a:t>
            </a:r>
            <a:r>
              <a:rPr lang="uk-UA" sz="2200" dirty="0" err="1">
                <a:latin typeface="+mn-lt"/>
              </a:rPr>
              <a:t>ен</a:t>
            </a:r>
            <a:r>
              <a:rPr lang="ru-RU" sz="2200" dirty="0">
                <a:latin typeface="+mn-lt"/>
              </a:rPr>
              <a:t>у процедуру до </a:t>
            </a:r>
            <a:r>
              <a:rPr lang="ru-RU" sz="2200" dirty="0" err="1">
                <a:latin typeface="+mn-lt"/>
              </a:rPr>
              <a:t>аргументів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потрібно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обчислити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тіло</a:t>
            </a:r>
            <a:r>
              <a:rPr lang="ru-RU" sz="2200" dirty="0" smtClean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замінивши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кожен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формальний</a:t>
            </a:r>
            <a:r>
              <a:rPr lang="ru-RU" sz="2200" dirty="0">
                <a:latin typeface="+mn-lt"/>
              </a:rPr>
              <a:t> параметр </a:t>
            </a:r>
            <a:r>
              <a:rPr lang="ru-RU" sz="2200" dirty="0" err="1">
                <a:latin typeface="+mn-lt"/>
              </a:rPr>
              <a:t>відповідним</a:t>
            </a:r>
            <a:r>
              <a:rPr lang="ru-RU" sz="2200" dirty="0">
                <a:latin typeface="+mn-lt"/>
              </a:rPr>
              <a:t> аргументом.</a:t>
            </a:r>
            <a:endParaRPr lang="uk-UA" sz="2200" dirty="0"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Складені</a:t>
            </a:r>
            <a:r>
              <a:rPr lang="en-US" sz="3600" b="1" spc="-2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spc="-2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процедури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0077927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1021118"/>
            <a:ext cx="118813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Інтерпретатор спочатку обчислює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оператор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latin typeface="+mn-lt"/>
              </a:rPr>
              <a:t>і </a:t>
            </a:r>
            <a:r>
              <a:rPr lang="uk-UA" sz="2200" b="1" dirty="0" err="1">
                <a:solidFill>
                  <a:srgbClr val="0000CC"/>
                </a:solidFill>
                <a:latin typeface="+mn-lt"/>
              </a:rPr>
              <a:t>операнди</a:t>
            </a:r>
            <a:r>
              <a:rPr lang="uk-UA" sz="2200" dirty="0">
                <a:latin typeface="+mn-lt"/>
              </a:rPr>
              <a:t>, а потім застосовує отриману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процедуру до аргументів</a:t>
            </a:r>
            <a:r>
              <a:rPr lang="uk-UA" sz="2200" dirty="0">
                <a:latin typeface="+mn-lt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Інша модель обчислення не обчислює аргументи, поки не знадобиться їх значення. Замість цього вона підставляє на місце параметрів </a:t>
            </a:r>
            <a:r>
              <a:rPr lang="uk-UA" sz="2200" dirty="0" err="1">
                <a:latin typeface="+mn-lt"/>
              </a:rPr>
              <a:t>вирази-операнди</a:t>
            </a:r>
            <a:r>
              <a:rPr lang="uk-UA" sz="2200" dirty="0">
                <a:latin typeface="+mn-lt"/>
              </a:rPr>
              <a:t>, поки не отримає вираз, в якому присутні тільки елементарні оператори, і лише потім обчислює його.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Аплікативний і нормальний порядки обчислення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28048" y="3453720"/>
            <a:ext cx="4608512" cy="1107996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(+ 5 1) (* 5 2))</a:t>
            </a:r>
          </a:p>
          <a:p>
            <a:r>
              <a:rPr lang="it-IT" sz="2200" dirty="0">
                <a:solidFill>
                  <a:srgbClr val="0000CC"/>
                </a:solidFill>
                <a:latin typeface="+mn-lt"/>
              </a:rPr>
              <a:t>(+ (square (+ 5 1)) (square (* 5 2)) 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(* (+ 5 1) (+ 5 1)) (* (* 5 2) (* 5 2)))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63613" y="2897988"/>
            <a:ext cx="87927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Наприклад, для обчислення </a:t>
            </a:r>
            <a:r>
              <a:rPr lang="en-US" sz="2200" dirty="0">
                <a:latin typeface="+mn-lt"/>
              </a:rPr>
              <a:t>(f 5)</a:t>
            </a:r>
            <a:r>
              <a:rPr lang="uk-UA" sz="2200" dirty="0">
                <a:latin typeface="+mn-lt"/>
              </a:rPr>
              <a:t> потрібна послідовність підстановок:</a:t>
            </a:r>
            <a:endParaRPr lang="en-US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514184" y="4869160"/>
            <a:ext cx="4572000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>
            <a:spAutoFit/>
          </a:bodyPr>
          <a:lstStyle/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Після підстановок слідує редукції: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(* 6 6) (* 10 10))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(+ 36 100)</a:t>
            </a:r>
          </a:p>
          <a:p>
            <a:r>
              <a:rPr lang="uk-UA" sz="2200" dirty="0">
                <a:solidFill>
                  <a:srgbClr val="FF0000"/>
                </a:solidFill>
                <a:latin typeface="+mn-lt"/>
              </a:rPr>
              <a:t>136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7672" y="4824492"/>
            <a:ext cx="388170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(f a)</a:t>
            </a:r>
          </a:p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(sum-of-squares (+ a  1) (* a  2)))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42246" y="3622997"/>
            <a:ext cx="3919655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(sum-of-squares x y)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(+ (square x) (square y)))</a:t>
            </a:r>
          </a:p>
        </p:txBody>
      </p:sp>
    </p:spTree>
    <p:extLst>
      <p:ext uri="{BB962C8B-B14F-4D97-AF65-F5344CB8AC3E}">
        <p14:creationId xmlns:p14="http://schemas.microsoft.com/office/powerpoint/2010/main" val="983298034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67408" y="1166843"/>
            <a:ext cx="98730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dirty="0"/>
              <a:t>Метод </a:t>
            </a:r>
            <a:r>
              <a:rPr lang="uk-UA" sz="2000" dirty="0">
                <a:solidFill>
                  <a:srgbClr val="FF0000"/>
                </a:solidFill>
              </a:rPr>
              <a:t>«повна підстановка, потім редукція</a:t>
            </a:r>
            <a:r>
              <a:rPr lang="uk-UA" sz="2000" dirty="0"/>
              <a:t>» відомий під назвою </a:t>
            </a:r>
            <a:r>
              <a:rPr lang="uk-UA" sz="2000" b="1" dirty="0">
                <a:solidFill>
                  <a:srgbClr val="0000CC"/>
                </a:solidFill>
              </a:rPr>
              <a:t>нормальний порядок обчислень (</a:t>
            </a:r>
            <a:r>
              <a:rPr lang="en-US" sz="2000" b="1" dirty="0">
                <a:solidFill>
                  <a:srgbClr val="0000CC"/>
                </a:solidFill>
              </a:rPr>
              <a:t>normal-order evaluation)</a:t>
            </a:r>
            <a:r>
              <a:rPr lang="uk-UA" sz="2000" b="1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uk-UA" sz="2000" b="1" dirty="0">
              <a:solidFill>
                <a:srgbClr val="0000CC"/>
              </a:solidFill>
            </a:endParaRPr>
          </a:p>
          <a:p>
            <a:pPr algn="ctr"/>
            <a:r>
              <a:rPr lang="uk-UA" sz="2000" dirty="0"/>
              <a:t>Метод </a:t>
            </a:r>
            <a:r>
              <a:rPr lang="uk-UA" sz="2000" dirty="0">
                <a:solidFill>
                  <a:srgbClr val="FF0000"/>
                </a:solidFill>
              </a:rPr>
              <a:t>«обчислення аргументів, потім застосування процедури</a:t>
            </a:r>
            <a:r>
              <a:rPr lang="uk-UA" sz="2000" dirty="0"/>
              <a:t>» називається </a:t>
            </a:r>
            <a:r>
              <a:rPr lang="uk-UA" sz="2000" b="1" dirty="0">
                <a:solidFill>
                  <a:srgbClr val="0000CC"/>
                </a:solidFill>
              </a:rPr>
              <a:t>аплікативним порядком обчислень (</a:t>
            </a:r>
            <a:r>
              <a:rPr lang="en-US" sz="2000" b="1" dirty="0">
                <a:solidFill>
                  <a:srgbClr val="0000CC"/>
                </a:solidFill>
              </a:rPr>
              <a:t>applicative-order evaluation). </a:t>
            </a:r>
            <a:endParaRPr lang="uk-UA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3429001"/>
            <a:ext cx="10009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У </a:t>
            </a:r>
            <a:r>
              <a:rPr lang="ru-RU" sz="2000" dirty="0" err="1"/>
              <a:t>Ліспі</a:t>
            </a:r>
            <a:r>
              <a:rPr lang="ru-RU" sz="2000" dirty="0"/>
              <a:t>/</a:t>
            </a:r>
            <a:r>
              <a:rPr lang="en-US" sz="2000" dirty="0"/>
              <a:t>Scheme</a:t>
            </a:r>
            <a:r>
              <a:rPr lang="ru-RU" sz="2000" dirty="0"/>
              <a:t> </a:t>
            </a:r>
            <a:r>
              <a:rPr lang="ru-RU" sz="2000" dirty="0" err="1"/>
              <a:t>використовується</a:t>
            </a:r>
            <a:r>
              <a:rPr lang="ru-RU" sz="2000" dirty="0"/>
              <a:t> </a:t>
            </a:r>
            <a:r>
              <a:rPr lang="ru-RU" sz="2000" b="1" dirty="0" err="1"/>
              <a:t>аплікативного</a:t>
            </a:r>
            <a:r>
              <a:rPr lang="ru-RU" sz="2000" b="1" dirty="0"/>
              <a:t> порядок </a:t>
            </a:r>
            <a:r>
              <a:rPr lang="ru-RU" sz="2000" b="1" dirty="0" err="1"/>
              <a:t>обчислень</a:t>
            </a:r>
            <a:r>
              <a:rPr lang="ru-RU" sz="2000" dirty="0"/>
              <a:t> через </a:t>
            </a:r>
            <a:r>
              <a:rPr lang="ru-RU" sz="2000" dirty="0" err="1"/>
              <a:t>додаткову</a:t>
            </a:r>
            <a:r>
              <a:rPr lang="ru-RU" sz="2000" dirty="0"/>
              <a:t> </a:t>
            </a:r>
            <a:r>
              <a:rPr lang="ru-RU" sz="2000" dirty="0" err="1"/>
              <a:t>ефективність</a:t>
            </a:r>
            <a:r>
              <a:rPr lang="ru-RU" sz="2000" dirty="0"/>
              <a:t>, яка </a:t>
            </a:r>
            <a:r>
              <a:rPr lang="ru-RU" sz="2000" dirty="0" err="1"/>
              <a:t>дає</a:t>
            </a:r>
            <a:r>
              <a:rPr lang="ru-RU" sz="2000" dirty="0"/>
              <a:t> </a:t>
            </a:r>
            <a:r>
              <a:rPr lang="ru-RU" sz="2000" dirty="0" err="1"/>
              <a:t>можливість</a:t>
            </a:r>
            <a:r>
              <a:rPr lang="ru-RU" sz="2000" dirty="0"/>
              <a:t> не </a:t>
            </a:r>
            <a:r>
              <a:rPr lang="ru-RU" sz="2000" dirty="0" err="1"/>
              <a:t>обчислювати</a:t>
            </a:r>
            <a:r>
              <a:rPr lang="ru-RU" sz="2000" dirty="0"/>
              <a:t> </a:t>
            </a:r>
            <a:r>
              <a:rPr lang="ru-RU" sz="2000" dirty="0" err="1"/>
              <a:t>багаторазово</a:t>
            </a:r>
            <a:r>
              <a:rPr lang="ru-RU" sz="2000" dirty="0"/>
              <a:t> </a:t>
            </a:r>
            <a:r>
              <a:rPr lang="ru-RU" sz="2000" dirty="0" err="1"/>
              <a:t>вирази</a:t>
            </a:r>
            <a:r>
              <a:rPr lang="ru-RU" sz="2000" dirty="0"/>
              <a:t>.</a:t>
            </a:r>
            <a:endParaRPr lang="uk-UA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Аплікативний і нормальний порядки обчислення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4778809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36" y="988335"/>
            <a:ext cx="11809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Для виконання дій відповідно до певної умови використовують конструкцію, яка називається </a:t>
            </a:r>
            <a:r>
              <a:rPr lang="uk-UA" sz="2000" b="1" i="1" dirty="0">
                <a:solidFill>
                  <a:srgbClr val="0000CC"/>
                </a:solidFill>
                <a:latin typeface="+mn-lt"/>
              </a:rPr>
              <a:t>розбором випадків </a:t>
            </a:r>
            <a:r>
              <a:rPr lang="uk-UA" sz="20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case analysis).</a:t>
            </a:r>
            <a:r>
              <a:rPr lang="uk-UA" sz="2000" dirty="0">
                <a:latin typeface="+mn-lt"/>
              </a:rPr>
              <a:t> Наприклад, для обчислення модуля числа в </a:t>
            </a:r>
            <a:r>
              <a:rPr lang="uk-UA" sz="2000" dirty="0" err="1">
                <a:latin typeface="+mn-lt"/>
              </a:rPr>
              <a:t>Ліспі</a:t>
            </a:r>
            <a:r>
              <a:rPr lang="uk-UA" sz="2000" dirty="0">
                <a:latin typeface="+mn-lt"/>
              </a:rPr>
              <a:t> є  конструкція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ru-RU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ru-RU" sz="2000" dirty="0">
                <a:latin typeface="+mn-lt"/>
              </a:rPr>
              <a:t>(англ.</a:t>
            </a:r>
            <a:r>
              <a:rPr lang="uk-UA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conditional</a:t>
            </a:r>
            <a:r>
              <a:rPr lang="en-US" sz="2000" dirty="0">
                <a:latin typeface="+mn-lt"/>
              </a:rPr>
              <a:t>, «</a:t>
            </a:r>
            <a:r>
              <a:rPr lang="uk-UA" sz="2000" dirty="0">
                <a:latin typeface="+mn-lt"/>
              </a:rPr>
              <a:t>умовний») 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345744"/>
              </p:ext>
            </p:extLst>
          </p:nvPr>
        </p:nvGraphicFramePr>
        <p:xfrm>
          <a:off x="2098517" y="2668913"/>
          <a:ext cx="1830387" cy="1183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Формула" r:id="rId4" imgW="1104840" imgH="711000" progId="Equation.3">
                  <p:embed/>
                </p:oleObj>
              </mc:Choice>
              <mc:Fallback>
                <p:oleObj name="Формула" r:id="rId4" imgW="11048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517" y="2668913"/>
                        <a:ext cx="1830387" cy="1183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6005167" y="2626000"/>
            <a:ext cx="2647950" cy="132343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((&gt; x 0) x)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((= x 0) 0)</a:t>
            </a:r>
          </a:p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       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((&lt; x 0) (- x))))</a:t>
            </a:r>
            <a:endParaRPr lang="uk-UA" sz="2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1170" y="2091941"/>
            <a:ext cx="3069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latin typeface="+mn-lt"/>
              </a:rPr>
              <a:t>Математичне визначення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1347" y="2098815"/>
            <a:ext cx="2358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>
                <a:latin typeface="+mn-lt"/>
              </a:rPr>
              <a:t>Конструкція в </a:t>
            </a:r>
            <a:r>
              <a:rPr lang="uk-UA" sz="2000" b="1" dirty="0" err="1">
                <a:latin typeface="+mn-lt"/>
              </a:rPr>
              <a:t>Ліспі</a:t>
            </a:r>
            <a:r>
              <a:rPr lang="uk-UA" sz="2000" b="1" dirty="0">
                <a:latin typeface="+mn-lt"/>
              </a:rPr>
              <a:t>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23393" y="4217949"/>
            <a:ext cx="38164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 err="1">
                <a:latin typeface="+mn-lt"/>
              </a:rPr>
              <a:t>Загальна</a:t>
            </a:r>
            <a:r>
              <a:rPr lang="ru-RU" sz="2000" dirty="0">
                <a:latin typeface="+mn-lt"/>
              </a:rPr>
              <a:t> форма </a:t>
            </a:r>
            <a:r>
              <a:rPr lang="ru-RU" sz="2000" dirty="0" err="1">
                <a:latin typeface="+mn-lt"/>
              </a:rPr>
              <a:t>умовного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виразу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така</a:t>
            </a:r>
            <a:r>
              <a:rPr lang="ru-RU" sz="2000" dirty="0">
                <a:latin typeface="+mn-lt"/>
              </a:rPr>
              <a:t>:</a:t>
            </a: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(&lt;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p1&gt;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&lt;e1&gt;)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p2&gt; &lt;e2&gt;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</a:t>
            </a:r>
          </a:p>
          <a:p>
            <a:r>
              <a:rPr lang="uk-UA" sz="2000" b="1" dirty="0">
                <a:solidFill>
                  <a:srgbClr val="0000CC"/>
                </a:solidFill>
                <a:latin typeface="+mn-lt"/>
              </a:rPr>
              <a:t>...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  &lt;</a:t>
            </a:r>
            <a:r>
              <a:rPr lang="en-US" sz="2000" b="1" i="1" dirty="0" err="1">
                <a:solidFill>
                  <a:srgbClr val="0000CC"/>
                </a:solidFill>
                <a:latin typeface="+mn-lt"/>
              </a:rPr>
              <a:t>pn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&gt;  &lt;en&gt;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))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9814" y="4044256"/>
            <a:ext cx="6305423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Конструкція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ru-RU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uk-UA" sz="2000" dirty="0">
                <a:latin typeface="+mn-lt"/>
              </a:rPr>
              <a:t>складається з символу </a:t>
            </a:r>
            <a:r>
              <a:rPr lang="en-US" sz="2000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dirty="0">
                <a:latin typeface="+mn-lt"/>
              </a:rPr>
              <a:t>, </a:t>
            </a:r>
            <a:r>
              <a:rPr lang="uk-UA" sz="2000" dirty="0">
                <a:latin typeface="+mn-lt"/>
              </a:rPr>
              <a:t>за яким слідують </a:t>
            </a:r>
            <a:r>
              <a:rPr lang="en-US" sz="2000" dirty="0">
                <a:latin typeface="+mn-lt"/>
              </a:rPr>
              <a:t> </a:t>
            </a:r>
            <a:r>
              <a:rPr lang="uk-UA" sz="2000" dirty="0">
                <a:latin typeface="+mn-lt"/>
              </a:rPr>
              <a:t>в </a:t>
            </a:r>
            <a:r>
              <a:rPr lang="uk-UA" sz="2000" dirty="0" err="1">
                <a:latin typeface="+mn-lt"/>
              </a:rPr>
              <a:t>дужк</a:t>
            </a:r>
            <a:r>
              <a:rPr lang="ru-RU" sz="2000" dirty="0">
                <a:latin typeface="+mn-lt"/>
              </a:rPr>
              <a:t>ах</a:t>
            </a:r>
            <a:r>
              <a:rPr lang="uk-UA" sz="2000" dirty="0">
                <a:latin typeface="+mn-lt"/>
              </a:rPr>
              <a:t> пари виразів </a:t>
            </a:r>
            <a:r>
              <a:rPr lang="uk-UA" sz="2000" dirty="0" smtClean="0">
                <a:latin typeface="+mn-lt"/>
              </a:rPr>
              <a:t>(</a:t>
            </a:r>
            <a:r>
              <a:rPr lang="en-US" sz="2000" dirty="0">
                <a:latin typeface="+mn-lt"/>
              </a:rPr>
              <a:t>&lt;p&gt; &lt;e&gt;),  </a:t>
            </a:r>
            <a:r>
              <a:rPr lang="uk-UA" sz="2000" dirty="0">
                <a:latin typeface="+mn-lt"/>
              </a:rPr>
              <a:t>що називаються  </a:t>
            </a:r>
            <a:r>
              <a:rPr lang="uk-UA" sz="2000" dirty="0" smtClean="0">
                <a:solidFill>
                  <a:srgbClr val="0000CC"/>
                </a:solidFill>
                <a:latin typeface="+mn-lt"/>
              </a:rPr>
              <a:t>гілками.</a:t>
            </a:r>
            <a:r>
              <a:rPr lang="uk-UA" sz="2000" dirty="0" smtClean="0">
                <a:latin typeface="+mn-lt"/>
              </a:rPr>
              <a:t> 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&lt;p&gt; </a:t>
            </a:r>
            <a:r>
              <a:rPr lang="uk-UA" sz="2000" dirty="0">
                <a:latin typeface="+mn-lt"/>
              </a:rPr>
              <a:t>- </a:t>
            </a:r>
            <a:r>
              <a:rPr lang="uk-UA" sz="2000" dirty="0">
                <a:solidFill>
                  <a:srgbClr val="0000CC"/>
                </a:solidFill>
                <a:latin typeface="+mn-lt"/>
              </a:rPr>
              <a:t>предикат</a:t>
            </a:r>
            <a:r>
              <a:rPr lang="en-US" sz="2000" dirty="0">
                <a:latin typeface="+mn-lt"/>
              </a:rPr>
              <a:t>, </a:t>
            </a:r>
            <a:r>
              <a:rPr lang="uk-UA" sz="2000" dirty="0">
                <a:latin typeface="+mn-lt"/>
              </a:rPr>
              <a:t>тобто вираз, значення якого інтерпретується як істина або хибність.</a:t>
            </a:r>
          </a:p>
          <a:p>
            <a:r>
              <a:rPr lang="en-US" sz="2000" dirty="0">
                <a:latin typeface="+mn-lt"/>
              </a:rPr>
              <a:t>&lt;e&gt;</a:t>
            </a:r>
            <a:r>
              <a:rPr lang="ru-RU" sz="2000" dirty="0">
                <a:latin typeface="+mn-lt"/>
              </a:rPr>
              <a:t> - </a:t>
            </a:r>
            <a:r>
              <a:rPr lang="uk-UA" sz="2000" dirty="0">
                <a:solidFill>
                  <a:srgbClr val="0000CC"/>
                </a:solidFill>
                <a:latin typeface="+mn-lt"/>
              </a:rPr>
              <a:t>вираз</a:t>
            </a:r>
            <a:r>
              <a:rPr lang="uk-UA" sz="2000" dirty="0">
                <a:latin typeface="+mn-lt"/>
              </a:rPr>
              <a:t>, що обчислюється</a:t>
            </a:r>
          </a:p>
          <a:p>
            <a:endParaRPr lang="ru-RU" sz="2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423" y="6351497"/>
            <a:ext cx="137974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+mn-lt"/>
              </a:rPr>
              <a:t>умова</a:t>
            </a:r>
            <a:endParaRPr lang="ru-RU" sz="2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3071" y="6322681"/>
            <a:ext cx="30277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0000CC"/>
                </a:solidFill>
                <a:latin typeface="+mn-lt"/>
              </a:rPr>
              <a:t>вираз</a:t>
            </a:r>
            <a:r>
              <a:rPr lang="uk-UA" sz="2000" dirty="0">
                <a:latin typeface="+mn-lt"/>
              </a:rPr>
              <a:t>, що обчислюється</a:t>
            </a:r>
            <a:endParaRPr lang="ru-RU" sz="2000" dirty="0">
              <a:latin typeface="+mn-lt"/>
            </a:endParaRPr>
          </a:p>
        </p:txBody>
      </p:sp>
      <p:cxnSp>
        <p:nvCxnSpPr>
          <p:cNvPr id="16" name="Прямая со стрелкой 15"/>
          <p:cNvCxnSpPr>
            <a:stCxn id="6" idx="0"/>
          </p:cNvCxnSpPr>
          <p:nvPr/>
        </p:nvCxnSpPr>
        <p:spPr>
          <a:xfrm flipV="1">
            <a:off x="1441296" y="6076153"/>
            <a:ext cx="71120" cy="275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 flipV="1">
            <a:off x="2021965" y="6076359"/>
            <a:ext cx="1191580" cy="365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8259542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1004651"/>
            <a:ext cx="78488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Умовні вирази обчислюються так: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Спочатку обчислюється предикат </a:t>
            </a:r>
            <a:r>
              <a:rPr lang="en-US" sz="2200" dirty="0">
                <a:latin typeface="+mn-lt"/>
              </a:rPr>
              <a:t>&lt;p</a:t>
            </a:r>
            <a:r>
              <a:rPr lang="ru-RU" sz="2200" dirty="0">
                <a:latin typeface="+mn-lt"/>
              </a:rPr>
              <a:t>1</a:t>
            </a:r>
            <a:r>
              <a:rPr lang="en-US" sz="2200" dirty="0">
                <a:latin typeface="+mn-lt"/>
              </a:rPr>
              <a:t>&gt;. </a:t>
            </a:r>
            <a:endParaRPr lang="ru-RU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його значенням є хибним, обчислюється предикат </a:t>
            </a:r>
            <a:r>
              <a:rPr lang="en-US" sz="2200" dirty="0">
                <a:latin typeface="+mn-lt"/>
              </a:rPr>
              <a:t>&lt;p2&gt;.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значення </a:t>
            </a:r>
            <a:r>
              <a:rPr lang="en-US" sz="2200" dirty="0">
                <a:latin typeface="+mn-lt"/>
              </a:rPr>
              <a:t>&lt;p2&gt; </a:t>
            </a:r>
            <a:r>
              <a:rPr lang="uk-UA" sz="2200" dirty="0">
                <a:latin typeface="+mn-lt"/>
              </a:rPr>
              <a:t>також хибне, обчислюється </a:t>
            </a:r>
            <a:r>
              <a:rPr lang="en-US" sz="2200" dirty="0">
                <a:latin typeface="+mn-lt"/>
              </a:rPr>
              <a:t>&lt;p3&gt;.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Цей процес триває до</a:t>
            </a:r>
            <a:r>
              <a:rPr lang="ru-RU" sz="2200" dirty="0" err="1">
                <a:latin typeface="+mn-lt"/>
              </a:rPr>
              <a:t>ки</a:t>
            </a:r>
            <a:r>
              <a:rPr lang="uk-UA" sz="2200" dirty="0">
                <a:latin typeface="+mn-lt"/>
              </a:rPr>
              <a:t>, поки не знайдеться предикат, значенням якого буде істина, і в цьому випадку інтерпретатор повертає значення відповідного виразу-слідства (</a:t>
            </a:r>
            <a:r>
              <a:rPr lang="en-US" sz="2200" dirty="0">
                <a:latin typeface="+mn-lt"/>
              </a:rPr>
              <a:t>consequent expression) </a:t>
            </a:r>
            <a:r>
              <a:rPr lang="uk-UA" sz="2200" dirty="0">
                <a:latin typeface="+mn-lt"/>
              </a:rPr>
              <a:t>в якості значення всього умовного виразу. 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жоден з  предикатів  </a:t>
            </a:r>
            <a:r>
              <a:rPr lang="en-US" sz="2200" dirty="0">
                <a:latin typeface="+mn-lt"/>
              </a:rPr>
              <a:t>&lt;p&gt; </a:t>
            </a:r>
            <a:r>
              <a:rPr lang="uk-UA" sz="2200" dirty="0">
                <a:latin typeface="+mn-lt"/>
              </a:rPr>
              <a:t>не виявиться істинним, значення умовного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виразу не визначено.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07368" y="5240955"/>
            <a:ext cx="11449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Предикат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  це процедура, яка повертає істину або хибність, а також висловлювання, які мають значенням істину або хибність.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1340768"/>
            <a:ext cx="3816424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 err="1">
                <a:latin typeface="+mn-lt"/>
              </a:rPr>
              <a:t>Загальна</a:t>
            </a:r>
            <a:r>
              <a:rPr lang="ru-RU" sz="2000" dirty="0">
                <a:latin typeface="+mn-lt"/>
              </a:rPr>
              <a:t> форма </a:t>
            </a:r>
            <a:r>
              <a:rPr lang="ru-RU" sz="2000" dirty="0" err="1">
                <a:latin typeface="+mn-lt"/>
              </a:rPr>
              <a:t>умовного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виразу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така</a:t>
            </a:r>
            <a:r>
              <a:rPr lang="ru-RU" sz="2000" dirty="0">
                <a:latin typeface="+mn-lt"/>
              </a:rPr>
              <a:t>:</a:t>
            </a:r>
          </a:p>
          <a:p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cond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(&lt;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p1&gt; 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 &lt;e1&gt;)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&lt;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p2&gt; &lt;e2&gt;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</a:t>
            </a:r>
          </a:p>
          <a:p>
            <a:r>
              <a:rPr lang="uk-UA" sz="2000" b="1" dirty="0">
                <a:solidFill>
                  <a:srgbClr val="0000CC"/>
                </a:solidFill>
                <a:latin typeface="+mn-lt"/>
              </a:rPr>
              <a:t>...</a:t>
            </a:r>
          </a:p>
          <a:p>
            <a:r>
              <a:rPr lang="en-US" sz="2000" b="1" dirty="0">
                <a:solidFill>
                  <a:srgbClr val="0000CC"/>
                </a:solidFill>
                <a:latin typeface="+mn-lt"/>
              </a:rPr>
              <a:t>      &lt;</a:t>
            </a:r>
            <a:r>
              <a:rPr lang="en-US" sz="2000" b="1" i="1" dirty="0" err="1">
                <a:solidFill>
                  <a:srgbClr val="0000CC"/>
                </a:solidFill>
                <a:latin typeface="+mn-lt"/>
              </a:rPr>
              <a:t>pn</a:t>
            </a:r>
            <a:r>
              <a:rPr lang="en-US" sz="2000" b="1" i="1" dirty="0">
                <a:solidFill>
                  <a:srgbClr val="0000CC"/>
                </a:solidFill>
                <a:latin typeface="+mn-lt"/>
              </a:rPr>
              <a:t>&gt;  &lt;en&gt;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))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7278876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24000" y="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b="1" dirty="0">
                <a:solidFill>
                  <a:schemeClr val="bg1"/>
                </a:solidFill>
              </a:rPr>
              <a:t>Умовні вирази та предикати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051" y="886112"/>
            <a:ext cx="12035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200" dirty="0">
                <a:latin typeface="+mn-lt"/>
              </a:rPr>
              <a:t>Альтернативні умовні вирази  та процедури для прикладу обчислення модуля </a:t>
            </a:r>
            <a:r>
              <a:rPr lang="uk-UA" sz="2200" dirty="0" smtClean="0">
                <a:latin typeface="+mn-lt"/>
              </a:rPr>
              <a:t>числа</a:t>
            </a:r>
            <a:endParaRPr lang="uk-UA" sz="22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789506" y="3008381"/>
            <a:ext cx="3761218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+mn-lt"/>
              </a:rPr>
              <a:t>cond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((&lt; x 0</a:t>
            </a:r>
            <a:r>
              <a:rPr lang="en-US" sz="2200" dirty="0" smtClean="0">
                <a:solidFill>
                  <a:srgbClr val="0000CC"/>
                </a:solidFill>
                <a:latin typeface="+mn-lt"/>
              </a:rPr>
              <a:t>)</a:t>
            </a:r>
            <a:endParaRPr lang="uk-UA" sz="2200" dirty="0" smtClean="0">
              <a:solidFill>
                <a:srgbClr val="0000CC"/>
              </a:solidFill>
              <a:latin typeface="+mn-lt"/>
            </a:endParaRP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 smtClean="0">
                <a:solidFill>
                  <a:srgbClr val="0000CC"/>
                </a:solidFill>
                <a:latin typeface="+mn-lt"/>
              </a:rPr>
              <a:t>                  </a:t>
            </a:r>
            <a:r>
              <a:rPr lang="en-US" sz="22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(- x))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else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x)))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512299"/>
            <a:ext cx="6297469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uk-UA" sz="2200" dirty="0">
                <a:latin typeface="+mn-lt"/>
              </a:rPr>
              <a:t>«Якщо </a:t>
            </a:r>
            <a:r>
              <a:rPr lang="en-US" sz="2200" dirty="0">
                <a:latin typeface="+mn-lt"/>
              </a:rPr>
              <a:t>x </a:t>
            </a:r>
            <a:r>
              <a:rPr lang="uk-UA" sz="2200" dirty="0">
                <a:latin typeface="+mn-lt"/>
              </a:rPr>
              <a:t>менше</a:t>
            </a:r>
            <a:r>
              <a:rPr lang="ru-RU" sz="2200" dirty="0">
                <a:latin typeface="+mn-lt"/>
              </a:rPr>
              <a:t> за нуль,  </a:t>
            </a:r>
          </a:p>
          <a:p>
            <a:r>
              <a:rPr lang="ru-RU" sz="2200" dirty="0">
                <a:latin typeface="+mn-lt"/>
              </a:rPr>
              <a:t>          </a:t>
            </a:r>
            <a:r>
              <a:rPr lang="ru-RU" sz="2200" dirty="0" err="1">
                <a:latin typeface="+mn-lt"/>
              </a:rPr>
              <a:t>повернути</a:t>
            </a:r>
            <a:r>
              <a:rPr lang="ru-RU" sz="2200" dirty="0">
                <a:latin typeface="+mn-lt"/>
              </a:rPr>
              <a:t> −x;</a:t>
            </a:r>
          </a:p>
          <a:p>
            <a:r>
              <a:rPr lang="ru-RU" sz="2200" dirty="0">
                <a:latin typeface="+mn-lt"/>
              </a:rPr>
              <a:t>           </a:t>
            </a:r>
            <a:r>
              <a:rPr lang="ru-RU" sz="2200" dirty="0" err="1">
                <a:latin typeface="+mn-lt"/>
              </a:rPr>
              <a:t>інакше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повернути</a:t>
            </a:r>
            <a:r>
              <a:rPr lang="ru-RU" sz="2200" dirty="0">
                <a:latin typeface="+mn-lt"/>
              </a:rPr>
              <a:t> x».</a:t>
            </a:r>
            <a:endParaRPr lang="uk-UA" sz="22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72586" y="2973780"/>
            <a:ext cx="3761218" cy="144655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+mn-lt"/>
              </a:rPr>
              <a:t>(define (abs 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if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(&lt; x 0)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(- x)</a:t>
            </a:r>
          </a:p>
          <a:p>
            <a:r>
              <a:rPr lang="uk-UA" sz="2200" dirty="0">
                <a:solidFill>
                  <a:srgbClr val="0000CC"/>
                </a:solidFill>
                <a:latin typeface="+mn-lt"/>
              </a:rPr>
              <a:t>             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x))</a:t>
            </a:r>
            <a:endParaRPr lang="uk-UA" sz="22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20576" y="4503675"/>
            <a:ext cx="107821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200" b="1" dirty="0">
                <a:latin typeface="+mn-lt"/>
              </a:rPr>
              <a:t>Загальна форма виразу </a:t>
            </a:r>
            <a:r>
              <a:rPr lang="en-US" sz="2200" b="1" dirty="0">
                <a:latin typeface="+mn-lt"/>
              </a:rPr>
              <a:t>if </a:t>
            </a:r>
            <a:r>
              <a:rPr lang="uk-UA" sz="2200" b="1" dirty="0">
                <a:latin typeface="+mn-lt"/>
              </a:rPr>
              <a:t>така:</a:t>
            </a:r>
          </a:p>
          <a:p>
            <a:pPr algn="ctr"/>
            <a:r>
              <a:rPr lang="uk-UA" sz="2200" dirty="0">
                <a:latin typeface="+mn-lt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If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предикат&gt; &lt;наслідок&gt; &lt;альтернатива&gt;)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7887" y="5368124"/>
            <a:ext cx="1197786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uk-UA" sz="2000" dirty="0">
                <a:latin typeface="+mn-lt"/>
              </a:rPr>
              <a:t>Щоб обчислити вираз </a:t>
            </a:r>
            <a:r>
              <a:rPr lang="en-US" sz="2000" dirty="0">
                <a:latin typeface="+mn-lt"/>
              </a:rPr>
              <a:t>if, </a:t>
            </a:r>
            <a:r>
              <a:rPr lang="uk-UA" sz="2000" dirty="0">
                <a:latin typeface="+mn-lt"/>
              </a:rPr>
              <a:t>інтерпретатор спочатку обчислює його </a:t>
            </a:r>
            <a:r>
              <a:rPr lang="uk-UA" sz="2000" b="1" dirty="0">
                <a:latin typeface="+mn-lt"/>
              </a:rPr>
              <a:t>&lt;предикат&gt;. </a:t>
            </a:r>
          </a:p>
          <a:p>
            <a:r>
              <a:rPr lang="uk-UA" sz="2000" dirty="0">
                <a:latin typeface="+mn-lt"/>
              </a:rPr>
              <a:t>Якщо </a:t>
            </a:r>
            <a:r>
              <a:rPr lang="uk-UA" sz="2000" b="1" dirty="0">
                <a:latin typeface="+mn-lt"/>
              </a:rPr>
              <a:t>&lt;предикат&gt; </a:t>
            </a:r>
            <a:r>
              <a:rPr lang="uk-UA" sz="2000" dirty="0">
                <a:latin typeface="+mn-lt"/>
              </a:rPr>
              <a:t>дає істинне значення, інтерпретатор обчислює </a:t>
            </a:r>
            <a:r>
              <a:rPr lang="uk-UA" sz="2000" b="1" dirty="0">
                <a:latin typeface="+mn-lt"/>
              </a:rPr>
              <a:t>&lt;наслідок&gt; </a:t>
            </a:r>
            <a:r>
              <a:rPr lang="uk-UA" sz="2000" dirty="0">
                <a:latin typeface="+mn-lt"/>
              </a:rPr>
              <a:t>і повертає його значення. В іншому випадку він обчислює </a:t>
            </a:r>
            <a:r>
              <a:rPr lang="uk-UA" sz="2000" b="1" dirty="0">
                <a:latin typeface="+mn-lt"/>
              </a:rPr>
              <a:t>&lt;альтернативу&gt; </a:t>
            </a:r>
            <a:r>
              <a:rPr lang="uk-UA" sz="2000" dirty="0">
                <a:latin typeface="+mn-lt"/>
              </a:rPr>
              <a:t>і повертає її </a:t>
            </a:r>
            <a:r>
              <a:rPr lang="uk-UA" sz="2000" dirty="0" smtClean="0">
                <a:latin typeface="+mn-lt"/>
              </a:rPr>
              <a:t>значення.</a:t>
            </a:r>
            <a:endParaRPr lang="uk-UA" sz="2000" dirty="0">
              <a:latin typeface="+mn-lt"/>
            </a:endParaRPr>
          </a:p>
        </p:txBody>
      </p:sp>
      <p:sp>
        <p:nvSpPr>
          <p:cNvPr id="2" name="Двойная стрелка влево/вправо 1"/>
          <p:cNvSpPr/>
          <p:nvPr/>
        </p:nvSpPr>
        <p:spPr>
          <a:xfrm>
            <a:off x="5242967" y="3474582"/>
            <a:ext cx="1137377" cy="3584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3938951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9376" y="1700808"/>
            <a:ext cx="1159328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2200" dirty="0" smtClean="0">
                <a:latin typeface="+mn-lt"/>
              </a:rPr>
              <a:t>Інтерпретатор </a:t>
            </a:r>
            <a:r>
              <a:rPr lang="uk-UA" sz="2200" dirty="0">
                <a:latin typeface="+mn-lt"/>
              </a:rPr>
              <a:t>обчислює вирази &lt;е&gt; по одному, зліва направо. </a:t>
            </a:r>
            <a:endParaRPr lang="en-US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яке-небудь з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дає помилкове значення, </a:t>
            </a:r>
            <a:r>
              <a:rPr lang="uk-UA" sz="2200" dirty="0" err="1">
                <a:latin typeface="+mn-lt"/>
              </a:rPr>
              <a:t>значення</a:t>
            </a:r>
            <a:r>
              <a:rPr lang="uk-UA" sz="2200" dirty="0">
                <a:latin typeface="+mn-lt"/>
              </a:rPr>
              <a:t> всього виразу </a:t>
            </a:r>
            <a:r>
              <a:rPr lang="en-US" sz="2200" b="1" dirty="0">
                <a:latin typeface="+mn-lt"/>
              </a:rPr>
              <a:t>and</a:t>
            </a:r>
            <a:r>
              <a:rPr lang="en-US" sz="2200" dirty="0">
                <a:latin typeface="+mn-lt"/>
              </a:rPr>
              <a:t> - </a:t>
            </a:r>
            <a:r>
              <a:rPr lang="uk-UA" sz="2200" dirty="0">
                <a:latin typeface="+mn-lt"/>
              </a:rPr>
              <a:t>хибність і інші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&lt;е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не обчислюються.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 Якщо усі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&lt;е&gt; </a:t>
            </a:r>
            <a:r>
              <a:rPr lang="uk-UA" sz="2200" dirty="0">
                <a:latin typeface="+mn-lt"/>
              </a:rPr>
              <a:t>дають істинні значення, значенням вирази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and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є </a:t>
            </a:r>
            <a:r>
              <a:rPr lang="uk-UA" sz="2200" dirty="0">
                <a:latin typeface="+mn-lt"/>
              </a:rPr>
              <a:t>значення останнього з них.</a:t>
            </a:r>
            <a:endParaRPr lang="en-US" sz="2200" dirty="0">
              <a:latin typeface="+mn-lt"/>
            </a:endParaRPr>
          </a:p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or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е1&gt;... &lt;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en&gt;)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Інтерпретатор обчислює вирази &lt;</a:t>
            </a:r>
            <a:r>
              <a:rPr lang="en-US" sz="2200" dirty="0">
                <a:latin typeface="+mn-lt"/>
              </a:rPr>
              <a:t>e</a:t>
            </a:r>
            <a:r>
              <a:rPr lang="uk-UA" sz="2200" dirty="0">
                <a:latin typeface="+mn-lt"/>
              </a:rPr>
              <a:t>&gt; по одному, зліва направо. </a:t>
            </a:r>
            <a:endParaRPr lang="en-US" sz="22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яке-небудь з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дає істинне значення, це значення повертається як результат вира</a:t>
            </a:r>
            <a:r>
              <a:rPr lang="ru-RU" sz="2200" dirty="0" err="1">
                <a:latin typeface="+mn-lt"/>
              </a:rPr>
              <a:t>зу</a:t>
            </a:r>
            <a:r>
              <a:rPr lang="uk-UA" sz="2200" dirty="0">
                <a:latin typeface="+mn-lt"/>
              </a:rPr>
              <a:t>, а решта 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e&gt; </a:t>
            </a:r>
            <a:r>
              <a:rPr lang="uk-UA" sz="2200" dirty="0">
                <a:latin typeface="+mn-lt"/>
              </a:rPr>
              <a:t>не обчислюються.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2200" dirty="0">
                <a:latin typeface="+mn-lt"/>
              </a:rPr>
              <a:t>Якщо всі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&lt;</a:t>
            </a:r>
            <a:r>
              <a:rPr lang="en-US" sz="2200" dirty="0">
                <a:solidFill>
                  <a:srgbClr val="0000CC"/>
                </a:solidFill>
                <a:latin typeface="+mn-lt"/>
              </a:rPr>
              <a:t>e</a:t>
            </a:r>
            <a:r>
              <a:rPr lang="uk-UA" sz="2200" dirty="0">
                <a:solidFill>
                  <a:srgbClr val="0000CC"/>
                </a:solidFill>
                <a:latin typeface="+mn-lt"/>
              </a:rPr>
              <a:t>&gt; </a:t>
            </a:r>
            <a:r>
              <a:rPr lang="uk-UA" sz="2200" dirty="0">
                <a:latin typeface="+mn-lt"/>
              </a:rPr>
              <a:t>виявляються помилковими, значенням вирази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є брехня.</a:t>
            </a:r>
            <a:endParaRPr lang="en-US" sz="2200" dirty="0">
              <a:latin typeface="+mn-lt"/>
            </a:endParaRPr>
          </a:p>
          <a:p>
            <a:r>
              <a:rPr lang="uk-UA" sz="2200" b="1" dirty="0">
                <a:solidFill>
                  <a:srgbClr val="0000CC"/>
                </a:solidFill>
                <a:latin typeface="+mn-lt"/>
              </a:rPr>
              <a:t> (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not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е&gt;)</a:t>
            </a:r>
          </a:p>
          <a:p>
            <a:r>
              <a:rPr lang="uk-UA" sz="2200" dirty="0">
                <a:latin typeface="+mn-lt"/>
              </a:rPr>
              <a:t>Значення виразу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not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200" dirty="0">
                <a:latin typeface="+mn-lt"/>
              </a:rPr>
              <a:t>- </a:t>
            </a:r>
            <a:r>
              <a:rPr lang="uk-UA" sz="2200" dirty="0">
                <a:latin typeface="+mn-lt"/>
              </a:rPr>
              <a:t>істина, якщо значення виразу &lt;е&gt; хибне, і хибне в іншому випадку.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85706" y="978730"/>
            <a:ext cx="8882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200" b="1" dirty="0">
                <a:solidFill>
                  <a:srgbClr val="C00000"/>
                </a:solidFill>
                <a:latin typeface="+mn-lt"/>
              </a:rPr>
              <a:t>Елементарні предикати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		</a:t>
            </a:r>
            <a:r>
              <a:rPr lang="uk-UA" sz="2200" b="1" dirty="0">
                <a:solidFill>
                  <a:srgbClr val="C00000"/>
                </a:solidFill>
                <a:latin typeface="+mn-lt"/>
              </a:rPr>
              <a:t>&lt;, = , &gt;</a:t>
            </a:r>
          </a:p>
          <a:p>
            <a:r>
              <a:rPr lang="uk-UA" sz="2200" b="1" dirty="0">
                <a:latin typeface="+mn-lt"/>
              </a:rPr>
              <a:t>Операції логічної композиції:</a:t>
            </a:r>
            <a:r>
              <a:rPr lang="en-US" sz="2200" b="1" dirty="0">
                <a:latin typeface="+mn-lt"/>
              </a:rPr>
              <a:t> 		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(and &lt;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е1&gt;... &lt;</a:t>
            </a:r>
            <a:r>
              <a:rPr lang="en-US" sz="2200" b="1" dirty="0">
                <a:solidFill>
                  <a:srgbClr val="0000CC"/>
                </a:solidFill>
                <a:latin typeface="+mn-lt"/>
              </a:rPr>
              <a:t>en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&gt;</a:t>
            </a:r>
            <a:r>
              <a:rPr lang="en-US" sz="2200" b="1" dirty="0" smtClean="0">
                <a:solidFill>
                  <a:srgbClr val="0000CC"/>
                </a:solidFill>
                <a:latin typeface="+mn-lt"/>
              </a:rPr>
              <a:t>)</a:t>
            </a:r>
            <a:endParaRPr lang="uk-UA" sz="22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Елементарні предикати та  операції логічної композиції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9250215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"/>
            <a:ext cx="9144000" cy="9787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uk-UA" b="1" dirty="0">
                <a:solidFill>
                  <a:schemeClr val="bg1"/>
                </a:solidFill>
              </a:rPr>
              <a:t>Елементарні предикати та  операції логічної композиції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279576" y="1412777"/>
            <a:ext cx="7853452" cy="3917845"/>
            <a:chOff x="361950" y="1081381"/>
            <a:chExt cx="7853452" cy="3917845"/>
          </a:xfrm>
        </p:grpSpPr>
        <p:sp>
          <p:nvSpPr>
            <p:cNvPr id="3" name="TextBox 2"/>
            <p:cNvSpPr txBox="1"/>
            <p:nvPr/>
          </p:nvSpPr>
          <p:spPr>
            <a:xfrm>
              <a:off x="361950" y="1104900"/>
              <a:ext cx="15183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dirty="0">
                  <a:latin typeface="+mn-lt"/>
                </a:rPr>
                <a:t>Приклади :</a:t>
              </a:r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361950" y="1857289"/>
              <a:ext cx="3409950" cy="7694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uk-UA" sz="2200" dirty="0">
                  <a:latin typeface="+mn-lt"/>
                </a:rPr>
                <a:t>Число </a:t>
              </a:r>
              <a:r>
                <a:rPr lang="en-US" sz="2200" dirty="0">
                  <a:latin typeface="+mn-lt"/>
                </a:rPr>
                <a:t>x </a:t>
              </a:r>
              <a:r>
                <a:rPr lang="uk-UA" sz="2200" dirty="0">
                  <a:latin typeface="+mn-lt"/>
                </a:rPr>
                <a:t>знаходиться в діапазоні  5 &lt; </a:t>
              </a:r>
              <a:r>
                <a:rPr lang="en-US" sz="2200" dirty="0">
                  <a:latin typeface="+mn-lt"/>
                </a:rPr>
                <a:t>x &lt; 10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101470" y="1883970"/>
              <a:ext cx="2509020" cy="430887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rgbClr val="0000CC"/>
                  </a:solidFill>
                  <a:latin typeface="+mn-lt"/>
                </a:rPr>
                <a:t>(and (&gt; x 5) (&lt; x 10))</a:t>
              </a:r>
              <a:endParaRPr lang="uk-UA" sz="2200" b="1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02187" y="1081381"/>
              <a:ext cx="33132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200" b="1" dirty="0">
                  <a:latin typeface="+mn-lt"/>
                </a:rPr>
                <a:t>Предикат  в </a:t>
              </a:r>
              <a:r>
                <a:rPr lang="uk-UA" sz="2200" b="1" dirty="0" err="1">
                  <a:latin typeface="+mn-lt"/>
                </a:rPr>
                <a:t>Ліспі</a:t>
              </a:r>
              <a:r>
                <a:rPr lang="uk-UA" sz="2200" b="1" dirty="0">
                  <a:latin typeface="+mn-lt"/>
                </a:rPr>
                <a:t>/</a:t>
              </a:r>
              <a:r>
                <a:rPr lang="en-US" sz="2200" b="1" dirty="0">
                  <a:latin typeface="+mn-lt"/>
                </a:rPr>
                <a:t>Scheme</a:t>
              </a:r>
              <a:endParaRPr lang="uk-UA" sz="2200" b="1" dirty="0">
                <a:latin typeface="+mn-lt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61950" y="3734484"/>
              <a:ext cx="3409950" cy="7694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uk-UA" sz="2200" dirty="0">
                  <a:latin typeface="+mn-lt"/>
                </a:rPr>
                <a:t>Одне число більше або дорівнює іншому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5173741" y="3105833"/>
              <a:ext cx="2770109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(define (&gt;= x y)</a:t>
              </a:r>
            </a:p>
            <a:p>
              <a:r>
                <a:rPr lang="uk-UA" sz="2200" dirty="0">
                  <a:solidFill>
                    <a:srgbClr val="0000CC"/>
                  </a:solidFill>
                  <a:latin typeface="+mn-lt"/>
                </a:rPr>
                <a:t>       </a:t>
              </a:r>
              <a:r>
                <a:rPr lang="es-ES" sz="2200" dirty="0">
                  <a:solidFill>
                    <a:srgbClr val="0000CC"/>
                  </a:solidFill>
                  <a:latin typeface="+mn-lt"/>
                </a:rPr>
                <a:t>(or (&gt; x y) (= x y)))</a:t>
              </a:r>
              <a:endParaRPr lang="uk-UA" sz="2200" dirty="0">
                <a:solidFill>
                  <a:srgbClr val="0000CC"/>
                </a:solidFill>
                <a:latin typeface="+mn-lt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173741" y="4229785"/>
              <a:ext cx="2770109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(define (&gt;= x y)</a:t>
              </a:r>
            </a:p>
            <a:p>
              <a:r>
                <a:rPr lang="uk-UA" sz="2200" dirty="0">
                  <a:solidFill>
                    <a:srgbClr val="0000CC"/>
                  </a:solidFill>
                  <a:latin typeface="+mn-lt"/>
                </a:rPr>
                <a:t>       </a:t>
              </a:r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(not (&lt; x y)))</a:t>
              </a:r>
              <a:endParaRPr lang="uk-UA" sz="2200" dirty="0">
                <a:solidFill>
                  <a:srgbClr val="0000CC"/>
                </a:solidFill>
                <a:latin typeface="+mn-lt"/>
              </a:endParaRPr>
            </a:p>
          </p:txBody>
        </p:sp>
        <p:cxnSp>
          <p:nvCxnSpPr>
            <p:cNvPr id="12" name="Прямая со стрелкой 11"/>
            <p:cNvCxnSpPr/>
            <p:nvPr/>
          </p:nvCxnSpPr>
          <p:spPr>
            <a:xfrm flipV="1">
              <a:off x="3947279" y="3428998"/>
              <a:ext cx="1154191" cy="4953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/>
            <p:nvPr/>
          </p:nvCxnSpPr>
          <p:spPr>
            <a:xfrm>
              <a:off x="4019550" y="4057649"/>
              <a:ext cx="1009650" cy="49530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053181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1042037"/>
            <a:ext cx="118093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>
                <a:latin typeface="+mn-lt"/>
              </a:rPr>
              <a:t>З</a:t>
            </a:r>
            <a:r>
              <a:rPr lang="ru-RU" sz="2000" dirty="0" err="1">
                <a:latin typeface="+mn-lt"/>
              </a:rPr>
              <a:t>астосовуємо</a:t>
            </a:r>
            <a:r>
              <a:rPr lang="ru-RU" sz="2000" dirty="0">
                <a:latin typeface="+mn-lt"/>
              </a:rPr>
              <a:t> метод Ньютона </a:t>
            </a:r>
            <a:r>
              <a:rPr lang="ru-RU" sz="2000" dirty="0" err="1">
                <a:latin typeface="+mn-lt"/>
              </a:rPr>
              <a:t>послідовних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наближень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який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заснований</a:t>
            </a:r>
            <a:r>
              <a:rPr lang="ru-RU" sz="2000" dirty="0">
                <a:latin typeface="+mn-lt"/>
              </a:rPr>
              <a:t> на тому, </a:t>
            </a:r>
            <a:r>
              <a:rPr lang="ru-RU" sz="2000" dirty="0" err="1">
                <a:latin typeface="+mn-lt"/>
              </a:rPr>
              <a:t>що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маючи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деяке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неточне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значення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y </a:t>
            </a:r>
            <a:r>
              <a:rPr lang="ru-RU" sz="2000" dirty="0">
                <a:latin typeface="+mn-lt"/>
              </a:rPr>
              <a:t>для квадратного </a:t>
            </a:r>
            <a:r>
              <a:rPr lang="ru-RU" sz="2000" dirty="0" err="1">
                <a:latin typeface="+mn-lt"/>
              </a:rPr>
              <a:t>кореня</a:t>
            </a:r>
            <a:r>
              <a:rPr lang="ru-RU" sz="2000" dirty="0">
                <a:latin typeface="+mn-lt"/>
              </a:rPr>
              <a:t> з числа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x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можна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отримати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більш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точне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значення</a:t>
            </a:r>
            <a:r>
              <a:rPr lang="ru-RU" sz="2000" dirty="0">
                <a:latin typeface="+mn-lt"/>
              </a:rPr>
              <a:t> (</a:t>
            </a:r>
            <a:r>
              <a:rPr lang="ru-RU" sz="2000" dirty="0" err="1">
                <a:latin typeface="+mn-lt"/>
              </a:rPr>
              <a:t>ближче</a:t>
            </a:r>
            <a:r>
              <a:rPr lang="ru-RU" sz="2000" dirty="0">
                <a:latin typeface="+mn-lt"/>
              </a:rPr>
              <a:t> до </a:t>
            </a:r>
            <a:r>
              <a:rPr lang="ru-RU" sz="2000" dirty="0" err="1">
                <a:latin typeface="+mn-lt"/>
              </a:rPr>
              <a:t>справжнього</a:t>
            </a:r>
            <a:r>
              <a:rPr lang="ru-RU" sz="2000" dirty="0">
                <a:latin typeface="+mn-lt"/>
              </a:rPr>
              <a:t> квадратного </a:t>
            </a:r>
            <a:r>
              <a:rPr lang="ru-RU" sz="2000" dirty="0" err="1">
                <a:latin typeface="+mn-lt"/>
              </a:rPr>
              <a:t>кореня</a:t>
            </a:r>
            <a:r>
              <a:rPr lang="ru-RU" sz="2000" dirty="0">
                <a:latin typeface="+mn-lt"/>
              </a:rPr>
              <a:t>), </a:t>
            </a:r>
            <a:r>
              <a:rPr lang="ru-RU" sz="2000" dirty="0" err="1">
                <a:latin typeface="+mn-lt"/>
              </a:rPr>
              <a:t>якщо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взяти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 err="1">
                <a:solidFill>
                  <a:srgbClr val="0000CC"/>
                </a:solidFill>
                <a:latin typeface="+mn-lt"/>
              </a:rPr>
              <a:t>середнє</a:t>
            </a:r>
            <a:r>
              <a:rPr lang="ru-RU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000" dirty="0" err="1">
                <a:latin typeface="+mn-lt"/>
              </a:rPr>
              <a:t>між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y</a:t>
            </a:r>
            <a:r>
              <a:rPr lang="ru-RU" sz="2000" dirty="0">
                <a:latin typeface="+mn-lt"/>
              </a:rPr>
              <a:t> і </a:t>
            </a:r>
            <a:r>
              <a:rPr lang="ru-RU" sz="2000" b="1" dirty="0">
                <a:solidFill>
                  <a:srgbClr val="0000CC"/>
                </a:solidFill>
                <a:latin typeface="+mn-lt"/>
              </a:rPr>
              <a:t>x / y</a:t>
            </a:r>
            <a:endParaRPr lang="uk-UA" sz="2000" b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2619122"/>
            <a:ext cx="7591425" cy="321945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2165009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4642"/>
            <a:ext cx="3203848" cy="304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502820" y="927438"/>
            <a:ext cx="5717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+mn-lt"/>
              </a:rPr>
              <a:t>Процедурна декомпозиція програми </a:t>
            </a:r>
            <a:r>
              <a:rPr lang="en-US" sz="2000" b="1" dirty="0" err="1">
                <a:latin typeface="+mn-lt"/>
              </a:rPr>
              <a:t>sqrt</a:t>
            </a:r>
            <a:endParaRPr lang="uk-UA" sz="2000" b="1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63952" y="1327548"/>
            <a:ext cx="457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dirty="0" err="1"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1.0 x))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 err="1">
                <a:solidFill>
                  <a:srgbClr val="0000CC"/>
                </a:solidFill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 </a:t>
            </a:r>
            <a:r>
              <a:rPr lang="en-US" sz="2000" dirty="0">
                <a:latin typeface="+mn-lt"/>
              </a:rPr>
              <a:t>(if (</a:t>
            </a:r>
            <a:r>
              <a:rPr lang="en-US" sz="2000" b="1" dirty="0">
                <a:latin typeface="+mn-lt"/>
              </a:rPr>
              <a:t>good-enough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       </a:t>
            </a:r>
            <a:r>
              <a:rPr lang="en-US" sz="2000" dirty="0" smtClean="0">
                <a:latin typeface="+mn-lt"/>
              </a:rPr>
              <a:t>y</a:t>
            </a:r>
            <a:endParaRPr lang="en-US" sz="2000" dirty="0">
              <a:latin typeface="+mn-lt"/>
            </a:endParaRPr>
          </a:p>
          <a:p>
            <a:r>
              <a:rPr lang="uk-UA" sz="2000" dirty="0">
                <a:latin typeface="+mn-lt"/>
              </a:rPr>
              <a:t>       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b="1" dirty="0" err="1">
                <a:latin typeface="+mn-lt"/>
              </a:rPr>
              <a:t>sqrt-iter</a:t>
            </a:r>
            <a:r>
              <a:rPr lang="en-US" sz="2000" dirty="0">
                <a:latin typeface="+mn-lt"/>
              </a:rPr>
              <a:t> (</a:t>
            </a:r>
            <a:r>
              <a:rPr lang="en-US" sz="2000" b="1" dirty="0">
                <a:latin typeface="+mn-lt"/>
              </a:rPr>
              <a:t>improve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x) x)))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good-enough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   </a:t>
            </a:r>
            <a:r>
              <a:rPr lang="en-US" sz="2000" dirty="0">
                <a:latin typeface="+mn-lt"/>
              </a:rPr>
              <a:t>(&lt; (</a:t>
            </a:r>
            <a:r>
              <a:rPr lang="en-US" sz="2000" b="1" dirty="0">
                <a:latin typeface="+mn-lt"/>
              </a:rPr>
              <a:t>abs</a:t>
            </a:r>
            <a:r>
              <a:rPr lang="en-US" sz="2000" dirty="0">
                <a:latin typeface="+mn-lt"/>
              </a:rPr>
              <a:t> (- (square </a:t>
            </a:r>
            <a:r>
              <a:rPr lang="en-US" sz="2000" dirty="0" smtClean="0">
                <a:latin typeface="+mn-lt"/>
              </a:rPr>
              <a:t>y) </a:t>
            </a:r>
            <a:r>
              <a:rPr lang="en-US" sz="2000" dirty="0">
                <a:latin typeface="+mn-lt"/>
              </a:rPr>
              <a:t>x)) 0.001))</a:t>
            </a:r>
            <a:endParaRPr lang="uk-UA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improve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x)</a:t>
            </a:r>
          </a:p>
          <a:p>
            <a:r>
              <a:rPr lang="uk-UA" sz="2000" dirty="0">
                <a:latin typeface="+mn-lt"/>
              </a:rPr>
              <a:t>      </a:t>
            </a:r>
            <a:r>
              <a:rPr lang="en-US" sz="2000" dirty="0">
                <a:latin typeface="+mn-lt"/>
              </a:rPr>
              <a:t>(</a:t>
            </a:r>
            <a:r>
              <a:rPr lang="en-US" sz="2000" b="1" dirty="0">
                <a:latin typeface="+mn-lt"/>
              </a:rPr>
              <a:t>average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 </a:t>
            </a:r>
            <a:r>
              <a:rPr lang="en-US" sz="2000" dirty="0">
                <a:latin typeface="+mn-lt"/>
              </a:rPr>
              <a:t>(/ x </a:t>
            </a:r>
            <a:r>
              <a:rPr lang="en-US" sz="2000" dirty="0" smtClean="0">
                <a:latin typeface="+mn-lt"/>
              </a:rPr>
              <a:t>y)))</a:t>
            </a:r>
            <a:endParaRPr lang="uk-UA" sz="2000" dirty="0">
              <a:latin typeface="+mn-lt"/>
            </a:endParaRPr>
          </a:p>
          <a:p>
            <a:endParaRPr lang="uk-UA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(define (</a:t>
            </a:r>
            <a:r>
              <a:rPr lang="en-US" sz="2000" b="1" dirty="0">
                <a:solidFill>
                  <a:srgbClr val="0000CC"/>
                </a:solidFill>
                <a:latin typeface="+mn-lt"/>
              </a:rPr>
              <a:t>average</a:t>
            </a:r>
            <a:r>
              <a:rPr lang="en-US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x y)</a:t>
            </a:r>
          </a:p>
          <a:p>
            <a:r>
              <a:rPr lang="uk-UA" sz="2000" dirty="0">
                <a:latin typeface="+mn-lt"/>
              </a:rPr>
              <a:t>    </a:t>
            </a:r>
            <a:r>
              <a:rPr lang="en-US" sz="2000" dirty="0">
                <a:latin typeface="+mn-lt"/>
              </a:rPr>
              <a:t>(/ (+ x y) 2))</a:t>
            </a:r>
            <a:endParaRPr lang="uk-UA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79577" y="4834067"/>
            <a:ext cx="20310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latin typeface="+mn-lt"/>
              </a:rPr>
              <a:t>(define (</a:t>
            </a:r>
            <a:r>
              <a:rPr lang="it-IT" sz="2000" b="1" dirty="0">
                <a:solidFill>
                  <a:srgbClr val="0000CC"/>
                </a:solidFill>
                <a:latin typeface="+mn-lt"/>
              </a:rPr>
              <a:t>square</a:t>
            </a:r>
            <a:r>
              <a:rPr lang="it-IT" sz="2000" dirty="0">
                <a:solidFill>
                  <a:srgbClr val="0000CC"/>
                </a:solidFill>
                <a:latin typeface="+mn-lt"/>
              </a:rPr>
              <a:t> </a:t>
            </a:r>
            <a:r>
              <a:rPr lang="it-IT" sz="2000" dirty="0">
                <a:latin typeface="+mn-lt"/>
              </a:rPr>
              <a:t>x)</a:t>
            </a:r>
            <a:endParaRPr lang="uk-UA" sz="2000" dirty="0">
              <a:latin typeface="+mn-lt"/>
            </a:endParaRPr>
          </a:p>
          <a:p>
            <a:r>
              <a:rPr lang="uk-UA" sz="2000" dirty="0">
                <a:latin typeface="+mn-lt"/>
              </a:rPr>
              <a:t>    </a:t>
            </a:r>
            <a:r>
              <a:rPr lang="it-IT" sz="2000" dirty="0">
                <a:latin typeface="+mn-lt"/>
              </a:rPr>
              <a:t> (* x x))</a:t>
            </a:r>
            <a:endParaRPr lang="uk-UA" sz="2000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023578" y="5658554"/>
            <a:ext cx="2958485" cy="769441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CC"/>
                </a:solidFill>
                <a:latin typeface="+mn-lt"/>
              </a:rPr>
              <a:t>(</a:t>
            </a:r>
            <a:r>
              <a:rPr lang="en-GB" sz="2200" dirty="0" err="1">
                <a:solidFill>
                  <a:srgbClr val="0000CC"/>
                </a:solidFill>
                <a:latin typeface="+mn-lt"/>
              </a:rPr>
              <a:t>sqrt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 9)</a:t>
            </a:r>
          </a:p>
          <a:p>
            <a:r>
              <a:rPr lang="ru-RU" sz="2200" i="1" dirty="0">
                <a:solidFill>
                  <a:srgbClr val="FF0000"/>
                </a:solidFill>
                <a:latin typeface="+mn-lt"/>
              </a:rPr>
              <a:t>3.00009155413138</a:t>
            </a:r>
            <a:endParaRPr lang="ru-RU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109716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360" y="1060705"/>
            <a:ext cx="1159328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Назва мови </a:t>
            </a:r>
            <a:r>
              <a:rPr lang="uk-UA" sz="2200" b="1" dirty="0">
                <a:latin typeface="+mn-lt"/>
              </a:rPr>
              <a:t>ЛІСП</a:t>
            </a:r>
            <a:r>
              <a:rPr lang="uk-UA" sz="2200" dirty="0">
                <a:latin typeface="+mn-lt"/>
              </a:rPr>
              <a:t> походить від англійського «</a:t>
            </a:r>
            <a:r>
              <a:rPr lang="en-US" sz="2200" b="1" dirty="0">
                <a:latin typeface="+mn-lt"/>
              </a:rPr>
              <a:t>L</a:t>
            </a:r>
            <a:r>
              <a:rPr lang="uk-UA" sz="2200" b="1" dirty="0">
                <a:latin typeface="+mn-lt"/>
              </a:rPr>
              <a:t>і</a:t>
            </a:r>
            <a:r>
              <a:rPr lang="en-US" sz="2200" b="1" dirty="0" err="1">
                <a:latin typeface="+mn-lt"/>
              </a:rPr>
              <a:t>st</a:t>
            </a:r>
            <a:r>
              <a:rPr lang="en-US" sz="2200" b="1" dirty="0">
                <a:latin typeface="+mn-lt"/>
              </a:rPr>
              <a:t> Processing</a:t>
            </a:r>
            <a:r>
              <a:rPr lang="uk-UA" sz="2200" dirty="0">
                <a:latin typeface="+mn-lt"/>
              </a:rPr>
              <a:t>»</a:t>
            </a:r>
            <a:r>
              <a:rPr lang="en-US" sz="2200" dirty="0">
                <a:latin typeface="+mn-lt"/>
              </a:rPr>
              <a:t> (</a:t>
            </a:r>
            <a:r>
              <a:rPr lang="uk-UA" sz="2200" dirty="0">
                <a:latin typeface="+mn-lt"/>
              </a:rPr>
              <a:t>обробка списків</a:t>
            </a:r>
            <a:r>
              <a:rPr lang="en-US" sz="2200" dirty="0">
                <a:latin typeface="+mn-lt"/>
              </a:rPr>
              <a:t>)</a:t>
            </a:r>
            <a:r>
              <a:rPr lang="uk-UA" sz="2200" dirty="0">
                <a:latin typeface="+mn-lt"/>
              </a:rPr>
              <a:t>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Мова створювалася для символьної обробки задач диференціювання та інтегрування алгебричних виразів.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Мова створена   Джоном </a:t>
            </a:r>
            <a:r>
              <a:rPr lang="uk-UA" sz="2200" dirty="0" err="1">
                <a:latin typeface="+mn-lt"/>
              </a:rPr>
              <a:t>Маккарті</a:t>
            </a:r>
            <a:r>
              <a:rPr lang="uk-UA" sz="2200" dirty="0">
                <a:latin typeface="+mn-lt"/>
              </a:rPr>
              <a:t> у 1960 р.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Сьогодні ЛІСП представляє сім</a:t>
            </a:r>
            <a:r>
              <a:rPr lang="en-US" sz="2200" dirty="0">
                <a:latin typeface="+mn-lt"/>
              </a:rPr>
              <a:t>’</a:t>
            </a:r>
            <a:r>
              <a:rPr lang="uk-UA" sz="2200" dirty="0">
                <a:latin typeface="+mn-lt"/>
              </a:rPr>
              <a:t>ю діалектів, один з </a:t>
            </a:r>
            <a:r>
              <a:rPr lang="uk-UA" sz="2200" dirty="0" smtClean="0">
                <a:latin typeface="+mn-lt"/>
              </a:rPr>
              <a:t>яких </a:t>
            </a:r>
            <a:r>
              <a:rPr lang="en-US" sz="2200" b="1" dirty="0" smtClean="0">
                <a:latin typeface="+mn-lt"/>
              </a:rPr>
              <a:t>SCHEME</a:t>
            </a:r>
            <a:r>
              <a:rPr lang="en-US" sz="2200" dirty="0">
                <a:latin typeface="+mn-lt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uk-UA" sz="2200" dirty="0" err="1">
                <a:latin typeface="+mn-lt"/>
              </a:rPr>
              <a:t>Лісп</a:t>
            </a:r>
            <a:r>
              <a:rPr lang="uk-UA" sz="2200" dirty="0">
                <a:latin typeface="+mn-lt"/>
              </a:rPr>
              <a:t> має унікальну властивість розглядати </a:t>
            </a:r>
            <a:r>
              <a:rPr lang="uk-UA" sz="2200" b="1" dirty="0">
                <a:solidFill>
                  <a:srgbClr val="0000CC"/>
                </a:solidFill>
                <a:latin typeface="+mn-lt"/>
              </a:rPr>
              <a:t>процедури як дані</a:t>
            </a:r>
            <a:r>
              <a:rPr lang="uk-UA" sz="2200" dirty="0">
                <a:latin typeface="+mn-lt"/>
              </a:rPr>
              <a:t>. Це робить його одною із самих зручних  мов для дослідження методів проектування програм, в яких не потрібна відмінність між пасивними даними та активними процесами їх обробки.</a:t>
            </a:r>
          </a:p>
          <a:p>
            <a:pPr>
              <a:spcAft>
                <a:spcPts val="1200"/>
              </a:spcAft>
            </a:pPr>
            <a:r>
              <a:rPr lang="uk-UA" sz="2200" dirty="0">
                <a:latin typeface="+mn-lt"/>
              </a:rPr>
              <a:t>   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183148" y="1"/>
            <a:ext cx="3411190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Історія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Lisp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5836568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847528" y="946295"/>
            <a:ext cx="287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(define (</a:t>
            </a:r>
            <a:r>
              <a:rPr lang="en-US" sz="2000" b="1" dirty="0">
                <a:solidFill>
                  <a:srgbClr val="0000CC"/>
                </a:solidFill>
              </a:rPr>
              <a:t>average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  <a:r>
              <a:rPr lang="en-US" sz="2000" dirty="0"/>
              <a:t>x y)</a:t>
            </a:r>
          </a:p>
          <a:p>
            <a:r>
              <a:rPr lang="uk-UA" sz="2000" dirty="0"/>
              <a:t>       </a:t>
            </a:r>
            <a:r>
              <a:rPr lang="en-US" sz="2000" dirty="0"/>
              <a:t>(/ (+ x y) 2))</a:t>
            </a:r>
            <a:endParaRPr lang="uk-UA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195166" y="107183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x+y</a:t>
            </a:r>
            <a:r>
              <a:rPr lang="en-US" sz="2000" dirty="0"/>
              <a:t>)/2</a:t>
            </a:r>
            <a:endParaRPr lang="uk-UA" sz="2000" dirty="0"/>
          </a:p>
        </p:txBody>
      </p:sp>
      <p:cxnSp>
        <p:nvCxnSpPr>
          <p:cNvPr id="6" name="Прямая со стрелкой 5"/>
          <p:cNvCxnSpPr>
            <a:stCxn id="3" idx="3"/>
          </p:cNvCxnSpPr>
          <p:nvPr/>
        </p:nvCxnSpPr>
        <p:spPr>
          <a:xfrm flipV="1">
            <a:off x="4724078" y="1284850"/>
            <a:ext cx="1962150" cy="153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2152650" y="1771353"/>
            <a:ext cx="4447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(define (</a:t>
            </a:r>
            <a:r>
              <a:rPr lang="en-US" sz="2000" b="1" dirty="0">
                <a:solidFill>
                  <a:srgbClr val="0000CC"/>
                </a:solidFill>
              </a:rPr>
              <a:t>improve</a:t>
            </a:r>
            <a:r>
              <a:rPr lang="en-US" sz="2000" dirty="0"/>
              <a:t> </a:t>
            </a:r>
            <a:r>
              <a:rPr lang="en-US" sz="2000" dirty="0" smtClean="0"/>
              <a:t>y x</a:t>
            </a:r>
            <a:r>
              <a:rPr lang="en-US" sz="2000" dirty="0"/>
              <a:t>)</a:t>
            </a:r>
          </a:p>
          <a:p>
            <a:r>
              <a:rPr lang="en-US" sz="2000" dirty="0"/>
              <a:t>     (</a:t>
            </a:r>
            <a:r>
              <a:rPr lang="en-US" sz="2000" b="1" dirty="0"/>
              <a:t>average</a:t>
            </a:r>
            <a:r>
              <a:rPr lang="en-US" sz="2000" dirty="0"/>
              <a:t> </a:t>
            </a:r>
            <a:r>
              <a:rPr lang="en-US" sz="2000" dirty="0" smtClean="0"/>
              <a:t>y </a:t>
            </a:r>
            <a:r>
              <a:rPr lang="en-US" sz="2000" dirty="0"/>
              <a:t>(/ x </a:t>
            </a:r>
            <a:r>
              <a:rPr lang="en-US" sz="2000" dirty="0" smtClean="0"/>
              <a:t>y)))</a:t>
            </a:r>
            <a:endParaRPr lang="uk-UA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2595205"/>
            <a:ext cx="118093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+mn-lt"/>
              </a:rPr>
              <a:t>П</a:t>
            </a:r>
            <a:r>
              <a:rPr lang="uk-UA" sz="2200" dirty="0">
                <a:latin typeface="+mn-lt"/>
              </a:rPr>
              <a:t>і</a:t>
            </a:r>
            <a:r>
              <a:rPr lang="ru-RU" sz="2200" dirty="0">
                <a:latin typeface="+mn-lt"/>
              </a:rPr>
              <a:t>д час </a:t>
            </a:r>
            <a:r>
              <a:rPr lang="ru-RU" sz="2200" dirty="0" err="1">
                <a:latin typeface="+mn-lt"/>
              </a:rPr>
              <a:t>розрахунку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слід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поліпшувати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наближення</a:t>
            </a:r>
            <a:r>
              <a:rPr lang="ru-RU" sz="2200" dirty="0">
                <a:latin typeface="+mn-lt"/>
              </a:rPr>
              <a:t> до тих </a:t>
            </a:r>
            <a:r>
              <a:rPr lang="ru-RU" sz="2200" dirty="0" err="1">
                <a:latin typeface="+mn-lt"/>
              </a:rPr>
              <a:t>пір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поки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його</a:t>
            </a:r>
            <a:r>
              <a:rPr lang="ru-RU" sz="2200" dirty="0">
                <a:latin typeface="+mn-lt"/>
              </a:rPr>
              <a:t> квадрат не </a:t>
            </a:r>
            <a:r>
              <a:rPr lang="ru-RU" sz="2200" dirty="0" err="1">
                <a:latin typeface="+mn-lt"/>
              </a:rPr>
              <a:t>співпаде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підкоренним</a:t>
            </a:r>
            <a:r>
              <a:rPr lang="ru-RU" sz="2200" dirty="0">
                <a:latin typeface="+mn-lt"/>
              </a:rPr>
              <a:t> числом в межах наперед </a:t>
            </a:r>
            <a:r>
              <a:rPr lang="ru-RU" sz="2200" dirty="0" err="1">
                <a:latin typeface="+mn-lt"/>
              </a:rPr>
              <a:t>заданого</a:t>
            </a:r>
            <a:r>
              <a:rPr lang="ru-RU" sz="2200" dirty="0">
                <a:latin typeface="+mn-lt"/>
              </a:rPr>
              <a:t> допуску, </a:t>
            </a:r>
            <a:r>
              <a:rPr lang="ru-RU" sz="2200" dirty="0" err="1">
                <a:latin typeface="+mn-lt"/>
              </a:rPr>
              <a:t>наприклад</a:t>
            </a:r>
            <a:r>
              <a:rPr lang="ru-RU" sz="2200" dirty="0">
                <a:latin typeface="+mn-lt"/>
              </a:rPr>
              <a:t>,  0.001</a:t>
            </a:r>
            <a:endParaRPr lang="uk-UA" sz="2200" dirty="0"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24000" y="1"/>
            <a:ext cx="9144000" cy="79034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uk-UA" sz="2800" b="1" dirty="0">
                <a:solidFill>
                  <a:schemeClr val="bg1"/>
                </a:solidFill>
              </a:rPr>
              <a:t>Приклад. Обчислення квадратного кореня методом Ньютона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1600201" y="3651920"/>
            <a:ext cx="8904573" cy="2574929"/>
            <a:chOff x="76200" y="3651919"/>
            <a:chExt cx="8904573" cy="2574929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76200" y="4538808"/>
              <a:ext cx="539115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(define (</a:t>
              </a:r>
              <a:r>
                <a:rPr lang="en-US" sz="2000" b="1" dirty="0" err="1">
                  <a:solidFill>
                    <a:srgbClr val="0000CC"/>
                  </a:solidFill>
                </a:rPr>
                <a:t>sqrt_iter</a:t>
              </a:r>
              <a:r>
                <a:rPr lang="en-US" sz="2000" dirty="0"/>
                <a:t> </a:t>
              </a:r>
              <a:r>
                <a:rPr lang="en-US" sz="2000" dirty="0" smtClean="0"/>
                <a:t>y </a:t>
              </a:r>
              <a:r>
                <a:rPr lang="en-US" sz="2000" dirty="0"/>
                <a:t>x)</a:t>
              </a:r>
            </a:p>
            <a:p>
              <a:r>
                <a:rPr lang="en-US" sz="2000" dirty="0"/>
                <a:t>       (if (</a:t>
              </a:r>
              <a:r>
                <a:rPr lang="en-US" sz="2000" b="1" dirty="0" smtClean="0"/>
                <a:t>good-enoug</a:t>
              </a:r>
              <a:r>
                <a:rPr lang="en-US" sz="2000" dirty="0" smtClean="0"/>
                <a:t>h y </a:t>
              </a:r>
              <a:r>
                <a:rPr lang="en-US" sz="2000" dirty="0"/>
                <a:t>x)</a:t>
              </a:r>
            </a:p>
            <a:p>
              <a:r>
                <a:rPr lang="en-US" sz="2000" dirty="0"/>
                <a:t>                      </a:t>
              </a:r>
              <a:r>
                <a:rPr lang="en-US" sz="2000" dirty="0" smtClean="0"/>
                <a:t>y</a:t>
              </a:r>
              <a:endParaRPr lang="en-US" sz="2000" dirty="0"/>
            </a:p>
            <a:p>
              <a:r>
                <a:rPr lang="en-US" sz="2000" dirty="0"/>
                <a:t>                      (</a:t>
              </a:r>
              <a:r>
                <a:rPr lang="en-US" sz="2000" b="1" dirty="0" err="1" smtClean="0"/>
                <a:t>sqrt-iter</a:t>
              </a:r>
              <a:r>
                <a:rPr lang="en-US" sz="2000" dirty="0" smtClean="0"/>
                <a:t> </a:t>
              </a:r>
              <a:r>
                <a:rPr lang="en-US" sz="2000" dirty="0"/>
                <a:t>(</a:t>
              </a:r>
              <a:r>
                <a:rPr lang="en-US" sz="2000" b="1" dirty="0"/>
                <a:t>improve</a:t>
              </a:r>
              <a:r>
                <a:rPr lang="en-US" sz="2000" dirty="0"/>
                <a:t> </a:t>
              </a:r>
              <a:r>
                <a:rPr lang="en-US" sz="2000" dirty="0" smtClean="0"/>
                <a:t>y </a:t>
              </a:r>
              <a:r>
                <a:rPr lang="en-US" sz="2000" dirty="0"/>
                <a:t>x)</a:t>
              </a:r>
            </a:p>
            <a:p>
              <a:r>
                <a:rPr lang="en-US" sz="2000" dirty="0"/>
                <a:t>                               x)))</a:t>
              </a:r>
              <a:endParaRPr lang="uk-UA" sz="2000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911" y="3703201"/>
              <a:ext cx="4572000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200" dirty="0">
                  <a:latin typeface="+mn-lt"/>
                </a:rPr>
                <a:t>(define (</a:t>
              </a:r>
              <a:r>
                <a:rPr lang="en-US" sz="2200" b="1" dirty="0" err="1">
                  <a:solidFill>
                    <a:srgbClr val="0000CC"/>
                  </a:solidFill>
                  <a:latin typeface="+mn-lt"/>
                </a:rPr>
                <a:t>good_enough</a:t>
              </a:r>
              <a:r>
                <a:rPr lang="en-US" sz="2200" dirty="0">
                  <a:latin typeface="+mn-lt"/>
                </a:rPr>
                <a:t> </a:t>
              </a:r>
              <a:r>
                <a:rPr lang="en-US" sz="2200" dirty="0" smtClean="0">
                  <a:latin typeface="+mn-lt"/>
                </a:rPr>
                <a:t>y x</a:t>
              </a:r>
              <a:r>
                <a:rPr lang="en-US" sz="2200" dirty="0">
                  <a:latin typeface="+mn-lt"/>
                </a:rPr>
                <a:t>)</a:t>
              </a:r>
            </a:p>
            <a:p>
              <a:r>
                <a:rPr lang="en-US" sz="2200" dirty="0">
                  <a:latin typeface="+mn-lt"/>
                </a:rPr>
                <a:t>       (&lt; (abs (- (square </a:t>
              </a:r>
              <a:r>
                <a:rPr lang="en-US" sz="2200" dirty="0" smtClean="0">
                  <a:latin typeface="+mn-lt"/>
                </a:rPr>
                <a:t>y) </a:t>
              </a:r>
              <a:r>
                <a:rPr lang="en-US" sz="2200" dirty="0">
                  <a:latin typeface="+mn-lt"/>
                </a:rPr>
                <a:t>x)) 0.001))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959940" y="4410283"/>
              <a:ext cx="276225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>
                  <a:latin typeface="+mn-lt"/>
                </a:rPr>
                <a:t>(define (</a:t>
              </a:r>
              <a:r>
                <a:rPr lang="en-US" sz="2200" b="1" dirty="0" err="1">
                  <a:solidFill>
                    <a:srgbClr val="0000CC"/>
                  </a:solidFill>
                  <a:latin typeface="+mn-lt"/>
                </a:rPr>
                <a:t>sqrt</a:t>
              </a:r>
              <a:r>
                <a:rPr lang="en-US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en-US" sz="2200" dirty="0">
                  <a:latin typeface="+mn-lt"/>
                </a:rPr>
                <a:t>x)</a:t>
              </a:r>
            </a:p>
            <a:p>
              <a:r>
                <a:rPr lang="uk-UA" sz="2200" dirty="0">
                  <a:latin typeface="+mn-lt"/>
                </a:rPr>
                <a:t>      </a:t>
              </a:r>
              <a:r>
                <a:rPr lang="en-US" sz="2200" dirty="0">
                  <a:latin typeface="+mn-lt"/>
                </a:rPr>
                <a:t>(</a:t>
              </a:r>
              <a:r>
                <a:rPr lang="en-US" sz="2200" dirty="0" err="1" smtClean="0">
                  <a:latin typeface="+mn-lt"/>
                </a:rPr>
                <a:t>sqrt-iter</a:t>
              </a:r>
              <a:r>
                <a:rPr lang="en-US" sz="2200" dirty="0" smtClean="0">
                  <a:latin typeface="+mn-lt"/>
                </a:rPr>
                <a:t> </a:t>
              </a:r>
              <a:r>
                <a:rPr lang="en-US" sz="2200" dirty="0">
                  <a:latin typeface="+mn-lt"/>
                </a:rPr>
                <a:t>1.0 x))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940389" y="3651919"/>
              <a:ext cx="304038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200" dirty="0">
                  <a:latin typeface="+mn-lt"/>
                </a:rPr>
                <a:t>(define (</a:t>
              </a:r>
              <a:r>
                <a:rPr lang="it-IT" sz="2200" b="1" dirty="0">
                  <a:solidFill>
                    <a:srgbClr val="0000CC"/>
                  </a:solidFill>
                  <a:latin typeface="+mn-lt"/>
                </a:rPr>
                <a:t>square</a:t>
              </a:r>
              <a:r>
                <a:rPr lang="it-IT" sz="2200" dirty="0">
                  <a:solidFill>
                    <a:srgbClr val="0000CC"/>
                  </a:solidFill>
                  <a:latin typeface="+mn-lt"/>
                </a:rPr>
                <a:t> </a:t>
              </a:r>
              <a:r>
                <a:rPr lang="it-IT" sz="2200" dirty="0">
                  <a:latin typeface="+mn-lt"/>
                </a:rPr>
                <a:t>x) (* x x))</a:t>
              </a:r>
              <a:endParaRPr lang="uk-UA" sz="2200" dirty="0">
                <a:latin typeface="+mn-lt"/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940152" y="5457407"/>
              <a:ext cx="2958485" cy="769441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0000CC"/>
                  </a:solidFill>
                  <a:latin typeface="+mn-lt"/>
                </a:rPr>
                <a:t>(</a:t>
              </a:r>
              <a:r>
                <a:rPr lang="en-GB" sz="2200" dirty="0" err="1">
                  <a:solidFill>
                    <a:srgbClr val="0000CC"/>
                  </a:solidFill>
                  <a:latin typeface="+mn-lt"/>
                </a:rPr>
                <a:t>sqrt</a:t>
              </a:r>
              <a:r>
                <a:rPr lang="en-GB" sz="2200" dirty="0">
                  <a:solidFill>
                    <a:srgbClr val="0000CC"/>
                  </a:solidFill>
                  <a:latin typeface="+mn-lt"/>
                </a:rPr>
                <a:t> 9)</a:t>
              </a:r>
            </a:p>
            <a:p>
              <a:r>
                <a:rPr lang="ru-RU" sz="2200" i="1" dirty="0">
                  <a:solidFill>
                    <a:srgbClr val="FF0000"/>
                  </a:solidFill>
                  <a:latin typeface="+mn-lt"/>
                </a:rPr>
                <a:t>3.00009155413138</a:t>
              </a:r>
              <a:endParaRPr lang="ru-RU" sz="22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15" name="Номер слайда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40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75090093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sz="3600" b="1" dirty="0">
                <a:solidFill>
                  <a:schemeClr val="bg1"/>
                </a:solidFill>
              </a:rPr>
              <a:t>Формальні параметри процедур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9336" y="1138535"/>
            <a:ext cx="1188132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Формальні </a:t>
            </a:r>
            <a:r>
              <a:rPr lang="uk-UA" sz="2200" dirty="0" err="1">
                <a:latin typeface="+mn-lt"/>
              </a:rPr>
              <a:t>парамет</a:t>
            </a:r>
            <a:r>
              <a:rPr lang="ru-RU" sz="2200" dirty="0" err="1">
                <a:latin typeface="+mn-lt"/>
              </a:rPr>
              <a:t>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локальні</a:t>
            </a:r>
            <a:r>
              <a:rPr lang="ru-RU" sz="2200" dirty="0">
                <a:latin typeface="+mn-lt"/>
              </a:rPr>
              <a:t> по </a:t>
            </a:r>
            <a:r>
              <a:rPr lang="ru-RU" sz="2200" dirty="0" err="1">
                <a:latin typeface="+mn-lt"/>
              </a:rPr>
              <a:t>відношенню</a:t>
            </a:r>
            <a:r>
              <a:rPr lang="ru-RU" sz="2200" dirty="0">
                <a:latin typeface="+mn-lt"/>
              </a:rPr>
              <a:t> до </a:t>
            </a:r>
            <a:r>
              <a:rPr lang="ru-RU" sz="2200" dirty="0" err="1">
                <a:latin typeface="+mn-lt"/>
              </a:rPr>
              <a:t>тіла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цієї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Це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означає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за межами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ці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параметри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недоступні</a:t>
            </a:r>
            <a:endParaRPr lang="ru-RU" sz="2200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Визначення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процедури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latin typeface="+mn-lt"/>
              </a:rPr>
              <a:t>зв</a:t>
            </a:r>
            <a:r>
              <a:rPr lang="en-US" sz="2200" b="1" dirty="0">
                <a:latin typeface="+mn-lt"/>
              </a:rPr>
              <a:t>’</a:t>
            </a:r>
            <a:r>
              <a:rPr lang="ru-RU" sz="2200" b="1" dirty="0" err="1">
                <a:latin typeface="+mn-lt"/>
              </a:rPr>
              <a:t>язує</a:t>
            </a:r>
            <a:r>
              <a:rPr lang="ru-RU" sz="2200" b="1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(</a:t>
            </a:r>
            <a:r>
              <a:rPr lang="ru-RU" sz="2200" dirty="0" err="1">
                <a:latin typeface="+mn-lt"/>
              </a:rPr>
              <a:t>binds</a:t>
            </a:r>
            <a:r>
              <a:rPr lang="ru-RU" sz="2200" dirty="0">
                <a:latin typeface="+mn-lt"/>
              </a:rPr>
              <a:t>) </a:t>
            </a:r>
            <a:r>
              <a:rPr lang="ru-RU" sz="2200" dirty="0" err="1">
                <a:latin typeface="+mn-lt"/>
              </a:rPr>
              <a:t>свої</a:t>
            </a:r>
            <a:r>
              <a:rPr lang="ru-RU" sz="2200" dirty="0">
                <a:latin typeface="+mn-lt"/>
              </a:rPr>
              <a:t> фор</a:t>
            </a:r>
            <a:r>
              <a:rPr lang="uk-UA" sz="2200" dirty="0" err="1">
                <a:latin typeface="+mn-lt"/>
              </a:rPr>
              <a:t>мальні</a:t>
            </a:r>
            <a:r>
              <a:rPr lang="uk-UA" sz="2200" dirty="0">
                <a:latin typeface="+mn-lt"/>
              </a:rPr>
              <a:t> параметри.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Самі параметри називаються </a:t>
            </a:r>
            <a:r>
              <a:rPr lang="uk-UA" sz="2200" b="1" dirty="0" err="1">
                <a:latin typeface="+mn-lt"/>
              </a:rPr>
              <a:t>зв</a:t>
            </a:r>
            <a:r>
              <a:rPr lang="en-US" sz="2200" b="1" dirty="0">
                <a:latin typeface="+mn-lt"/>
              </a:rPr>
              <a:t>’</a:t>
            </a:r>
            <a:r>
              <a:rPr lang="uk-UA" sz="2200" b="1" dirty="0" err="1">
                <a:latin typeface="+mn-lt"/>
              </a:rPr>
              <a:t>язаними</a:t>
            </a:r>
            <a:r>
              <a:rPr lang="uk-UA" sz="2200" b="1" dirty="0">
                <a:latin typeface="+mn-lt"/>
              </a:rPr>
              <a:t> змінними.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Множина виразів, для яких зв'язування визначає ім'я, називається </a:t>
            </a:r>
            <a:r>
              <a:rPr lang="uk-UA" sz="2200" b="1" dirty="0">
                <a:latin typeface="+mn-lt"/>
              </a:rPr>
              <a:t>областю дії (</a:t>
            </a:r>
            <a:r>
              <a:rPr lang="en-US" sz="2200" b="1" dirty="0">
                <a:latin typeface="+mn-lt"/>
              </a:rPr>
              <a:t>scope) </a:t>
            </a:r>
            <a:r>
              <a:rPr lang="uk-UA" sz="2200" b="1" dirty="0">
                <a:latin typeface="+mn-lt"/>
              </a:rPr>
              <a:t>цього імені</a:t>
            </a:r>
            <a:r>
              <a:rPr lang="uk-UA" sz="2200" dirty="0">
                <a:latin typeface="+mn-lt"/>
              </a:rPr>
              <a:t>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У визначенні процедури зв'язані змінні, оголошені як формальні параметри процедури, мають своєї областю дії </a:t>
            </a:r>
            <a:r>
              <a:rPr lang="uk-UA" sz="2200" b="1" dirty="0">
                <a:latin typeface="+mn-lt"/>
              </a:rPr>
              <a:t>тіло процедури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uk-UA" sz="2200" dirty="0">
                <a:latin typeface="+mn-lt"/>
              </a:rPr>
              <a:t>Якщо змінна не </a:t>
            </a:r>
            <a:r>
              <a:rPr lang="uk-UA" sz="2200" dirty="0" err="1">
                <a:latin typeface="+mn-lt"/>
              </a:rPr>
              <a:t>зв</a:t>
            </a:r>
            <a:r>
              <a:rPr lang="en-US" sz="2200" dirty="0">
                <a:latin typeface="+mn-lt"/>
              </a:rPr>
              <a:t>’</a:t>
            </a:r>
            <a:r>
              <a:rPr lang="uk-UA" sz="2200" dirty="0" err="1">
                <a:latin typeface="+mn-lt"/>
              </a:rPr>
              <a:t>язана</a:t>
            </a:r>
            <a:r>
              <a:rPr lang="uk-UA" sz="2200" dirty="0">
                <a:latin typeface="+mn-lt"/>
              </a:rPr>
              <a:t>, то в</a:t>
            </a:r>
            <a:r>
              <a:rPr lang="ru-RU" sz="2200" dirty="0">
                <a:latin typeface="+mn-lt"/>
              </a:rPr>
              <a:t>она </a:t>
            </a:r>
            <a:r>
              <a:rPr lang="ru-RU" sz="2200" b="1" dirty="0" err="1">
                <a:latin typeface="+mn-lt"/>
              </a:rPr>
              <a:t>вільна</a:t>
            </a:r>
            <a:r>
              <a:rPr lang="ru-RU" sz="2200" dirty="0">
                <a:latin typeface="+mn-lt"/>
              </a:rPr>
              <a:t> (</a:t>
            </a:r>
            <a:r>
              <a:rPr lang="ru-RU" sz="2200" dirty="0" err="1">
                <a:latin typeface="+mn-lt"/>
              </a:rPr>
              <a:t>free</a:t>
            </a:r>
            <a:r>
              <a:rPr lang="ru-RU" sz="2200" dirty="0">
                <a:latin typeface="+mn-lt"/>
              </a:rPr>
              <a:t>).</a:t>
            </a:r>
            <a:endParaRPr lang="uk-UA" sz="2200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41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9098756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3987800" y="20510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ru-RU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703513" y="46059"/>
            <a:ext cx="82438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Scheme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980729"/>
            <a:ext cx="11809312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1800" dirty="0"/>
              <a:t>Навчальні матеріали </a:t>
            </a:r>
            <a:r>
              <a:rPr lang="uk-UA" sz="1800" dirty="0" err="1"/>
              <a:t>Ковалюк</a:t>
            </a:r>
            <a:r>
              <a:rPr lang="uk-UA" sz="1800" dirty="0"/>
              <a:t> Т.В. </a:t>
            </a:r>
            <a:r>
              <a:rPr lang="en-US" sz="1800" dirty="0">
                <a:hlinkClick r:id="rId2"/>
              </a:rPr>
              <a:t>https://github.com/tkovalyuk/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6.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GB" sz="1800" dirty="0">
                <a:hlinkClick r:id="rId3"/>
              </a:rPr>
              <a:t>http://www.r6rs.org/final/html/r6rs/r6rs-Z-H-2.html#node_toc_start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uk-UA" sz="1800" dirty="0"/>
              <a:t>Стандарт </a:t>
            </a:r>
            <a:r>
              <a:rPr lang="en-US" sz="1800" dirty="0"/>
              <a:t>Scheme</a:t>
            </a:r>
            <a:r>
              <a:rPr lang="uk-UA" sz="1800" dirty="0"/>
              <a:t>, версія </a:t>
            </a:r>
            <a:r>
              <a:rPr lang="en-US" sz="1800" dirty="0"/>
              <a:t>7.</a:t>
            </a:r>
            <a:r>
              <a:rPr lang="uk-UA" sz="1800" dirty="0"/>
              <a:t> </a:t>
            </a:r>
            <a:r>
              <a:rPr lang="en-US" sz="1800" dirty="0"/>
              <a:t>Revised7 Report on the Algorithmic Language Scheme</a:t>
            </a:r>
            <a:r>
              <a:rPr lang="uk-UA" sz="1800" dirty="0"/>
              <a:t>. </a:t>
            </a:r>
            <a:r>
              <a:rPr lang="en-GB" sz="1800" dirty="0">
                <a:hlinkClick r:id="rId4"/>
              </a:rPr>
              <a:t>http://www.larcenists.org/Documentation/Documentation0.98/r7rs.pdf</a:t>
            </a:r>
            <a:endParaRPr lang="uk-UA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>
                <a:solidFill>
                  <a:srgbClr val="C00000"/>
                </a:solidFill>
              </a:rPr>
              <a:t>Абельсон</a:t>
            </a:r>
            <a:r>
              <a:rPr lang="ru-RU" sz="1800" dirty="0">
                <a:solidFill>
                  <a:srgbClr val="C00000"/>
                </a:solidFill>
              </a:rPr>
              <a:t> Гарольд, </a:t>
            </a:r>
            <a:r>
              <a:rPr lang="ru-RU" sz="1800" dirty="0" err="1">
                <a:solidFill>
                  <a:srgbClr val="C00000"/>
                </a:solidFill>
              </a:rPr>
              <a:t>Сассман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Джеральд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Джей</a:t>
            </a:r>
            <a:r>
              <a:rPr lang="ru-RU" sz="1800" dirty="0">
                <a:solidFill>
                  <a:srgbClr val="C00000"/>
                </a:solidFill>
              </a:rPr>
              <a:t>, </a:t>
            </a:r>
            <a:r>
              <a:rPr lang="ru-RU" sz="1800" dirty="0" err="1">
                <a:solidFill>
                  <a:srgbClr val="C00000"/>
                </a:solidFill>
              </a:rPr>
              <a:t>Сассман</a:t>
            </a:r>
            <a:r>
              <a:rPr lang="ru-RU" sz="1800" dirty="0">
                <a:solidFill>
                  <a:srgbClr val="C00000"/>
                </a:solidFill>
              </a:rPr>
              <a:t> </a:t>
            </a:r>
            <a:r>
              <a:rPr lang="ru-RU" sz="1800" dirty="0" err="1">
                <a:solidFill>
                  <a:srgbClr val="C00000"/>
                </a:solidFill>
              </a:rPr>
              <a:t>Джули</a:t>
            </a:r>
            <a:r>
              <a:rPr lang="ru-RU" sz="1800" dirty="0">
                <a:solidFill>
                  <a:srgbClr val="C00000"/>
                </a:solidFill>
              </a:rPr>
              <a:t>. Структура и интерпретация компьютерных программ. </a:t>
            </a:r>
            <a:r>
              <a:rPr lang="en-GB" sz="1800" dirty="0">
                <a:hlinkClick r:id="rId5"/>
              </a:rPr>
              <a:t>https://www.twirpx.com/file/81061/</a:t>
            </a:r>
            <a:r>
              <a:rPr lang="uk-UA" sz="1800" dirty="0"/>
              <a:t/>
            </a:r>
            <a:br>
              <a:rPr lang="uk-UA" sz="1800" dirty="0"/>
            </a:br>
            <a:r>
              <a:rPr lang="en-GB" sz="1200" dirty="0"/>
              <a:t>https://library.kre.dp.ua/Books/2-4%20kurs/%D0%90%D0%BB%D0%B3%D0%BE%D1%80%D0%B8%D1%82%D0%BC%D0%B8%20%D1%96%20%D0%BC%D0%B5%D1%82%D0%BE%D0%B4%D0%B8%20%D0%BE%D0%B1%D1%87%D0%B8%D1%81%D0%BB%D0%B5%D0%BD%D1%8C/%D0%94%D0%BE%D0%B4%D0%B0%D1%82%D0%BA%D0%BE%D0%B2%D1%96%20%D0%BC%D0%B0%D1%82%D0%B5%D1%80%D1%96%D0%B0%D0%BB%D0%B8/%D0%90%D0%B1%D0%B5%D0%BB%D1%8C%D1%81%D0%BE%D0%BD%2C%20%D0%A1%D0%B0%D1%81%D1%81%D0%BC%D0%B0%D0%BD%20-%20%D0%A1%D1%82%D1%80%D1%83%D0%BA%D1%82%D1%83%D1%80%D0%B0%20%D0%B8%20%D0%B8%D0%BD%D1%82%D0%B5%D1%80%D0%BF%D1%80%D0%B5%D1%82%D0%B0%D1%86%D0%B8%D1%8F%20%D0%BA%D0%BE%D0%BC%D0%BF%D1%8C%D1%8E%D1%82%D0%B5%D1%80%D0%BD%D1%8B%D1%85%20%D0%BF%D1%80%D0%BE%D0%B3%D1%80%D0%B0%D0%BC%D0%BC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R. Kent </a:t>
            </a:r>
            <a:r>
              <a:rPr lang="en-US" sz="1800" dirty="0" err="1"/>
              <a:t>Dybvig</a:t>
            </a:r>
            <a:r>
              <a:rPr lang="en-US" sz="1800" dirty="0"/>
              <a:t>. The Scheme Programming Language. </a:t>
            </a:r>
            <a:r>
              <a:rPr lang="en-US" sz="1800" dirty="0">
                <a:hlinkClick r:id="rId6"/>
              </a:rPr>
              <a:t>https://www.scheme.com/tspl4/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Кристиан</a:t>
            </a:r>
            <a:r>
              <a:rPr lang="ru-RU" sz="1800" dirty="0"/>
              <a:t> </a:t>
            </a:r>
            <a:r>
              <a:rPr lang="ru-RU" sz="1800" dirty="0" err="1"/>
              <a:t>Кеннек</a:t>
            </a:r>
            <a:r>
              <a:rPr lang="ru-RU" sz="1800" dirty="0"/>
              <a:t>. Интерпретация Лиспа и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7"/>
              </a:rPr>
              <a:t>http://blog.ilammy.net/lisp/index.html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ru-RU" sz="1800" dirty="0" err="1"/>
              <a:t>Майлингова</a:t>
            </a:r>
            <a:r>
              <a:rPr lang="ru-RU" sz="1800" dirty="0"/>
              <a:t> О. Л., </a:t>
            </a:r>
            <a:r>
              <a:rPr lang="ru-RU" sz="1800" dirty="0" err="1"/>
              <a:t>Манжелей</a:t>
            </a:r>
            <a:r>
              <a:rPr lang="ru-RU" sz="1800" dirty="0"/>
              <a:t> С. Г., </a:t>
            </a:r>
            <a:r>
              <a:rPr lang="ru-RU" sz="1800" dirty="0" err="1"/>
              <a:t>Соловская</a:t>
            </a:r>
            <a:r>
              <a:rPr lang="ru-RU" sz="1800" dirty="0"/>
              <a:t> Л. Б. </a:t>
            </a:r>
            <a:r>
              <a:rPr lang="ru-RU" sz="1800" dirty="0" err="1"/>
              <a:t>Прототипирование</a:t>
            </a:r>
            <a:r>
              <a:rPr lang="ru-RU" sz="1800" dirty="0"/>
              <a:t> программ на языке </a:t>
            </a:r>
            <a:r>
              <a:rPr lang="ru-RU" sz="1800" dirty="0" err="1"/>
              <a:t>Scheme</a:t>
            </a:r>
            <a:r>
              <a:rPr lang="en-US" sz="1800" dirty="0"/>
              <a:t>. </a:t>
            </a:r>
            <a:r>
              <a:rPr lang="en-US" sz="1800" dirty="0">
                <a:hlinkClick r:id="rId8"/>
              </a:rPr>
              <a:t>https://docplayer.ru/71381060-Prototipirovanie-programm-na-yazyke-scheme-metodicheskoe-posobie-po-praktikumu.html</a:t>
            </a:r>
            <a:r>
              <a:rPr lang="en-US" sz="1800" dirty="0"/>
              <a:t> </a:t>
            </a:r>
            <a:endParaRPr lang="ru-RU" sz="1800" dirty="0">
              <a:latin typeface="Tahoma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42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376" y="1404252"/>
            <a:ext cx="11026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600" dirty="0"/>
              <a:t>Антон </a:t>
            </a:r>
            <a:r>
              <a:rPr lang="ru-RU" sz="1600" dirty="0" err="1"/>
              <a:t>Холомьёв</a:t>
            </a:r>
            <a:r>
              <a:rPr lang="ru-RU" sz="1600" dirty="0"/>
              <a:t>. Учебник по </a:t>
            </a:r>
            <a:r>
              <a:rPr lang="en-GB" sz="1600" dirty="0"/>
              <a:t>Haskell</a:t>
            </a:r>
            <a:r>
              <a:rPr lang="uk-UA" sz="1600" dirty="0"/>
              <a:t>. </a:t>
            </a:r>
            <a:br>
              <a:rPr lang="uk-UA" sz="1600" dirty="0"/>
            </a:br>
            <a:r>
              <a:rPr lang="en-GB" sz="1600" dirty="0">
                <a:hlinkClick r:id="rId2"/>
              </a:rPr>
              <a:t>https://docplayer.ru/25937980-Uchebnik-po-haskell-anton-holomyov.html</a:t>
            </a:r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 err="1"/>
              <a:t>John</a:t>
            </a:r>
            <a:r>
              <a:rPr lang="ru-RU" sz="1600" dirty="0"/>
              <a:t> </a:t>
            </a:r>
            <a:r>
              <a:rPr lang="ru-RU" sz="1600" dirty="0" err="1"/>
              <a:t>Harrison</a:t>
            </a:r>
            <a:r>
              <a:rPr lang="en-US" sz="1600" dirty="0"/>
              <a:t>. </a:t>
            </a:r>
            <a:r>
              <a:rPr lang="ru-RU" sz="1600" dirty="0"/>
              <a:t>Введение в функциональное программирование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https://nsu.ru/xmlui/bitstream/handle/nsu/8874/Harrison.pdf;jsessionid=7BDBFCF0EA05BFD026052B868E6DAEDF?sequence=1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ru-RU" sz="1600" dirty="0"/>
              <a:t>Лидия </a:t>
            </a:r>
            <a:r>
              <a:rPr lang="ru-RU" sz="1600" dirty="0" err="1"/>
              <a:t>Городняя</a:t>
            </a:r>
            <a:r>
              <a:rPr lang="en-US" sz="1600" dirty="0"/>
              <a:t>. </a:t>
            </a:r>
            <a:r>
              <a:rPr lang="ru-RU" sz="1600" dirty="0"/>
              <a:t>Введение в программирование на языке Лисп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http://window.edu.ru/resource/684/41684/files/prog_lisp.pdf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uk-UA" sz="1600" dirty="0" err="1"/>
              <a:t>Практический</a:t>
            </a:r>
            <a:r>
              <a:rPr lang="uk-UA" sz="1600" dirty="0"/>
              <a:t> </a:t>
            </a:r>
            <a:r>
              <a:rPr lang="en-US" sz="1600" dirty="0"/>
              <a:t>Common Lisp.</a:t>
            </a:r>
            <a:r>
              <a:rPr lang="uk-UA" sz="1600" dirty="0"/>
              <a:t> </a:t>
            </a:r>
            <a:r>
              <a:rPr lang="en-GB" sz="1600" dirty="0">
                <a:hlinkClick r:id="rId5"/>
              </a:rPr>
              <a:t>http://lisper.ru/pcl/pcl.pdf</a:t>
            </a:r>
            <a:r>
              <a:rPr lang="uk-UA" sz="1600" dirty="0"/>
              <a:t> </a:t>
            </a:r>
            <a:endParaRPr lang="ru-RU" sz="1600" dirty="0"/>
          </a:p>
          <a:p>
            <a:pPr marL="457200" indent="-457200"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66138" y="980728"/>
            <a:ext cx="71287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uk-UA" sz="2000" dirty="0"/>
              <a:t>Інші мови функціонального програмування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03512" y="46059"/>
            <a:ext cx="89097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81000" indent="-381000" algn="ctr" eaLnBrk="0" hangingPunct="0">
              <a:spcBef>
                <a:spcPct val="20000"/>
              </a:spcBef>
            </a:pPr>
            <a:r>
              <a:rPr lang="uk-UA" sz="2700" b="1" dirty="0">
                <a:solidFill>
                  <a:schemeClr val="bg1"/>
                </a:solidFill>
              </a:rPr>
              <a:t>Література з програмування на </a:t>
            </a:r>
            <a:r>
              <a:rPr lang="en-US" sz="2700" b="1" dirty="0">
                <a:solidFill>
                  <a:schemeClr val="bg1"/>
                </a:solidFill>
              </a:rPr>
              <a:t>Haskell, Lisp, Common Lisp</a:t>
            </a:r>
            <a:r>
              <a:rPr lang="en-US" sz="2700" b="1">
                <a:solidFill>
                  <a:schemeClr val="bg1"/>
                </a:solidFill>
              </a:rPr>
              <a:t>,  ML</a:t>
            </a:r>
            <a:endParaRPr lang="uk-UA" sz="27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43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712031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3141663"/>
            <a:ext cx="11856640" cy="2963862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algn="ctr"/>
            <a:r>
              <a:rPr lang="ru-RU" i="0" dirty="0" err="1" smtClean="0"/>
              <a:t>Дякую</a:t>
            </a:r>
            <a:r>
              <a:rPr lang="ru-RU" i="0" dirty="0" smtClean="0"/>
              <a:t> за </a:t>
            </a:r>
            <a:r>
              <a:rPr lang="ru-RU" i="0" dirty="0" err="1" smtClean="0"/>
              <a:t>увагу</a:t>
            </a: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/>
            </a:r>
            <a:br>
              <a:rPr lang="ru-RU" i="0" dirty="0" smtClean="0"/>
            </a:br>
            <a:r>
              <a:rPr lang="ru-RU" i="0" dirty="0" smtClean="0"/>
              <a:t>Доц. </a:t>
            </a:r>
            <a:r>
              <a:rPr lang="ru-RU" i="0" dirty="0" err="1" smtClean="0"/>
              <a:t>кафедри</a:t>
            </a:r>
            <a:r>
              <a:rPr lang="ru-RU" i="0" smtClean="0"/>
              <a:t> ПСТ  </a:t>
            </a:r>
            <a:r>
              <a:rPr lang="ru-RU" i="0" dirty="0" smtClean="0"/>
              <a:t>к.т.н. </a:t>
            </a:r>
            <a:r>
              <a:rPr lang="ru-RU" i="0" dirty="0" err="1" smtClean="0"/>
              <a:t>Ковалюк</a:t>
            </a:r>
            <a:r>
              <a:rPr lang="ru-RU" i="0" dirty="0" smtClean="0"/>
              <a:t> Т.В. </a:t>
            </a:r>
            <a:r>
              <a:rPr lang="en-US" i="0" dirty="0" smtClean="0"/>
              <a:t>tkovalyuk@</a:t>
            </a:r>
            <a:r>
              <a:rPr lang="en-US" dirty="0" smtClean="0"/>
              <a:t>ukr.net</a:t>
            </a:r>
            <a:endParaRPr lang="ru-RU" i="0" dirty="0" smtClean="0"/>
          </a:p>
        </p:txBody>
      </p:sp>
      <p:pic>
        <p:nvPicPr>
          <p:cNvPr id="70661" name="Picture 5" descr="ANd9GcQfRAMGvaITjHKv-8GiA7KwFgna0QO5-LFIqBY4IFutPos_i416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96" y="1041130"/>
            <a:ext cx="3600400" cy="22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44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1"/>
            <a:ext cx="9116428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+mn-lt"/>
              </a:rPr>
              <a:t>Хронолог</a:t>
            </a:r>
            <a:r>
              <a:rPr lang="uk-UA" sz="3600" b="1" dirty="0">
                <a:solidFill>
                  <a:schemeClr val="bg1"/>
                </a:solidFill>
                <a:latin typeface="+mn-lt"/>
              </a:rPr>
              <a:t>і</a:t>
            </a:r>
            <a:r>
              <a:rPr lang="ru-RU" sz="3600" b="1" dirty="0">
                <a:solidFill>
                  <a:schemeClr val="bg1"/>
                </a:solidFill>
                <a:latin typeface="+mn-lt"/>
              </a:rPr>
              <a:t>я д</a:t>
            </a:r>
            <a:r>
              <a:rPr lang="uk-UA" sz="3600" b="1" dirty="0">
                <a:solidFill>
                  <a:schemeClr val="bg1"/>
                </a:solidFill>
                <a:latin typeface="+mn-lt"/>
              </a:rPr>
              <a:t>і</a:t>
            </a:r>
            <a:r>
              <a:rPr lang="ru-RU" sz="3600" b="1" dirty="0" err="1">
                <a:solidFill>
                  <a:schemeClr val="bg1"/>
                </a:solidFill>
                <a:latin typeface="+mn-lt"/>
              </a:rPr>
              <a:t>алектів</a:t>
            </a:r>
            <a:r>
              <a:rPr lang="ru-RU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LISP</a:t>
            </a:r>
            <a:endParaRPr lang="ru-RU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19336" y="986908"/>
            <a:ext cx="11521280" cy="5877272"/>
            <a:chOff x="0" y="980728"/>
            <a:chExt cx="11521280" cy="5877272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80728"/>
              <a:ext cx="11521280" cy="58508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Овал 6"/>
            <p:cNvSpPr/>
            <p:nvPr/>
          </p:nvSpPr>
          <p:spPr>
            <a:xfrm>
              <a:off x="2999656" y="2147173"/>
              <a:ext cx="10081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/>
            <p:cNvSpPr/>
            <p:nvPr/>
          </p:nvSpPr>
          <p:spPr>
            <a:xfrm>
              <a:off x="3935760" y="2603848"/>
              <a:ext cx="1368152" cy="3315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8832304" y="6526494"/>
              <a:ext cx="1368152" cy="3315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83432" y="3253909"/>
            <a:ext cx="3265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n-lt"/>
              </a:rPr>
              <a:t>Scheme</a:t>
            </a:r>
            <a:r>
              <a:rPr lang="en-US" sz="2200" dirty="0">
                <a:latin typeface="+mn-lt"/>
              </a:rPr>
              <a:t> </a:t>
            </a:r>
            <a:r>
              <a:rPr lang="uk-UA" sz="2200" dirty="0">
                <a:latin typeface="+mn-lt"/>
              </a:rPr>
              <a:t>використовується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промисловості</a:t>
            </a:r>
            <a:r>
              <a:rPr lang="ru-RU" sz="2200" dirty="0">
                <a:latin typeface="+mn-lt"/>
              </a:rPr>
              <a:t> такими </a:t>
            </a:r>
            <a:r>
              <a:rPr lang="ru-RU" sz="2200" dirty="0" err="1">
                <a:latin typeface="+mn-lt"/>
              </a:rPr>
              <a:t>компаніями</a:t>
            </a:r>
            <a:r>
              <a:rPr lang="ru-RU" sz="2200" dirty="0">
                <a:latin typeface="+mn-lt"/>
              </a:rPr>
              <a:t>, як: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CC"/>
                </a:solidFill>
                <a:latin typeface="+mn-lt"/>
              </a:rPr>
              <a:t>DEC,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Texas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 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Instruments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,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Tektronix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,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Hewlett</a:t>
            </a:r>
            <a:r>
              <a:rPr lang="ru-RU" sz="2200" dirty="0">
                <a:solidFill>
                  <a:srgbClr val="0000CC"/>
                </a:solidFill>
                <a:latin typeface="+mn-lt"/>
              </a:rPr>
              <a:t> </a:t>
            </a:r>
            <a:r>
              <a:rPr lang="ru-RU" sz="2200" dirty="0" err="1">
                <a:solidFill>
                  <a:srgbClr val="0000CC"/>
                </a:solidFill>
                <a:latin typeface="+mn-lt"/>
              </a:rPr>
              <a:t>Packard</a:t>
            </a:r>
            <a:endParaRPr lang="ru-RU" sz="2200" dirty="0">
              <a:solidFill>
                <a:srgbClr val="0000CC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 err="1">
                <a:solidFill>
                  <a:srgbClr val="0000CC"/>
                </a:solidFill>
                <a:latin typeface="+mn-lt"/>
              </a:rPr>
              <a:t>Sun</a:t>
            </a:r>
            <a:r>
              <a:rPr lang="ru-RU" sz="2200" dirty="0">
                <a:latin typeface="+mn-lt"/>
              </a:rPr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577627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7368" y="980728"/>
            <a:ext cx="11449272" cy="48782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dirty="0" err="1">
                <a:latin typeface="+mn-lt"/>
              </a:rPr>
              <a:t>Мова</a:t>
            </a:r>
            <a:r>
              <a:rPr lang="ru-RU" sz="2200" dirty="0">
                <a:latin typeface="+mn-lt"/>
              </a:rPr>
              <a:t> семантики і </a:t>
            </a:r>
            <a:r>
              <a:rPr lang="ru-RU" sz="2200" dirty="0" err="1">
                <a:latin typeface="+mn-lt"/>
              </a:rPr>
              <a:t>специфікації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стилів</a:t>
            </a:r>
            <a:r>
              <a:rPr lang="ru-RU" sz="2200" dirty="0">
                <a:latin typeface="+mn-lt"/>
              </a:rPr>
              <a:t> документа (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DSSSL</a:t>
            </a:r>
            <a:r>
              <a:rPr lang="en-GB" sz="2200" dirty="0">
                <a:latin typeface="+mn-lt"/>
              </a:rPr>
              <a:t>), </a:t>
            </a:r>
            <a:r>
              <a:rPr lang="ru-RU" sz="2200" dirty="0" err="1">
                <a:latin typeface="+mn-lt"/>
              </a:rPr>
              <a:t>який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забезпечує</a:t>
            </a:r>
            <a:r>
              <a:rPr lang="ru-RU" sz="2200" dirty="0">
                <a:latin typeface="+mn-lt"/>
              </a:rPr>
              <a:t> метод </a:t>
            </a:r>
            <a:r>
              <a:rPr lang="ru-RU" sz="2200" dirty="0" err="1">
                <a:latin typeface="+mn-lt"/>
              </a:rPr>
              <a:t>визначення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таблиць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стилів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SGML</a:t>
            </a:r>
            <a:r>
              <a:rPr lang="en-GB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підмножину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latin typeface="+mn-lt"/>
              </a:rPr>
              <a:t>Редактор </a:t>
            </a:r>
            <a:r>
              <a:rPr lang="ru-RU" sz="2200" dirty="0" err="1">
                <a:latin typeface="+mn-lt"/>
              </a:rPr>
              <a:t>растрової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графіки</a:t>
            </a:r>
            <a:r>
              <a:rPr lang="ru-RU" sz="2200" dirty="0">
                <a:latin typeface="+mn-lt"/>
              </a:rPr>
              <a:t> з </a:t>
            </a:r>
            <a:r>
              <a:rPr lang="ru-RU" sz="2200" dirty="0" err="1">
                <a:latin typeface="+mn-lt"/>
              </a:rPr>
              <a:t>відкритим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вихідним</a:t>
            </a:r>
            <a:r>
              <a:rPr lang="ru-RU" sz="2200" dirty="0">
                <a:latin typeface="+mn-lt"/>
              </a:rPr>
              <a:t> кодом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GIMP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сценаріїв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200" b="1" dirty="0">
                <a:solidFill>
                  <a:srgbClr val="0000CC"/>
                </a:solidFill>
                <a:latin typeface="+mn-lt"/>
              </a:rPr>
              <a:t>GNU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Guile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- </a:t>
            </a:r>
            <a:r>
              <a:rPr lang="ru-RU" sz="2200" dirty="0" err="1">
                <a:latin typeface="+mn-lt"/>
              </a:rPr>
              <a:t>це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краща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мовна</a:t>
            </a:r>
            <a:r>
              <a:rPr lang="ru-RU" sz="2200" dirty="0">
                <a:latin typeface="+mn-lt"/>
              </a:rPr>
              <a:t> система </a:t>
            </a:r>
            <a:r>
              <a:rPr lang="ru-RU" sz="2200" dirty="0" err="1">
                <a:latin typeface="+mn-lt"/>
              </a:rPr>
              <a:t>розширень</a:t>
            </a:r>
            <a:r>
              <a:rPr lang="ru-RU" sz="2200" dirty="0">
                <a:latin typeface="+mn-lt"/>
              </a:rPr>
              <a:t> для проекту GNU, в </a:t>
            </a:r>
            <a:r>
              <a:rPr lang="ru-RU" sz="2200" dirty="0" err="1">
                <a:latin typeface="+mn-lt"/>
              </a:rPr>
              <a:t>якій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реалізована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реалізація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solidFill>
                  <a:srgbClr val="C00000"/>
                </a:solidFill>
                <a:latin typeface="+mn-lt"/>
              </a:rPr>
              <a:t>Scheme</a:t>
            </a:r>
            <a:r>
              <a:rPr lang="uk-UA" sz="2200" dirty="0">
                <a:latin typeface="+mn-lt"/>
              </a:rPr>
              <a:t>. </a:t>
            </a:r>
            <a:r>
              <a:rPr lang="en-GB" sz="2200" dirty="0">
                <a:latin typeface="+mn-lt"/>
              </a:rPr>
              <a:t>Guile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в таких </a:t>
            </a:r>
            <a:r>
              <a:rPr lang="ru-RU" sz="2200" dirty="0" err="1">
                <a:latin typeface="+mn-lt"/>
              </a:rPr>
              <a:t>програмах</a:t>
            </a:r>
            <a:r>
              <a:rPr lang="ru-RU" sz="2200" dirty="0">
                <a:latin typeface="+mn-lt"/>
              </a:rPr>
              <a:t>, як </a:t>
            </a:r>
            <a:r>
              <a:rPr lang="en-GB" sz="2200" dirty="0">
                <a:latin typeface="+mn-lt"/>
              </a:rPr>
              <a:t>GnuCash , LilyPond , GNU </a:t>
            </a:r>
            <a:r>
              <a:rPr lang="en-GB" sz="2200" dirty="0" err="1">
                <a:latin typeface="+mn-lt"/>
              </a:rPr>
              <a:t>Guix</a:t>
            </a:r>
            <a:r>
              <a:rPr lang="en-GB" sz="2200" dirty="0">
                <a:latin typeface="+mn-lt"/>
              </a:rPr>
              <a:t> , </a:t>
            </a:r>
            <a:r>
              <a:rPr lang="en-GB" sz="2200" dirty="0" err="1">
                <a:latin typeface="+mn-lt"/>
              </a:rPr>
              <a:t>Guix</a:t>
            </a:r>
            <a:r>
              <a:rPr lang="en-GB" sz="2200" dirty="0">
                <a:latin typeface="+mn-lt"/>
              </a:rPr>
              <a:t> System Distribution (</a:t>
            </a:r>
            <a:r>
              <a:rPr lang="en-GB" sz="2200" dirty="0" err="1">
                <a:latin typeface="+mn-lt"/>
              </a:rPr>
              <a:t>GuixSD</a:t>
            </a:r>
            <a:r>
              <a:rPr lang="en-GB" sz="2200" dirty="0">
                <a:latin typeface="+mn-lt"/>
              </a:rPr>
              <a:t>) </a:t>
            </a:r>
            <a:r>
              <a:rPr lang="ru-RU" sz="2200" dirty="0">
                <a:latin typeface="+mn-lt"/>
              </a:rPr>
              <a:t>и </a:t>
            </a:r>
            <a:r>
              <a:rPr lang="en-GB" sz="2200" dirty="0">
                <a:latin typeface="+mn-lt"/>
              </a:rPr>
              <a:t>GNU Debugger .</a:t>
            </a:r>
            <a:endParaRPr lang="uk-UA" sz="2200" dirty="0">
              <a:latin typeface="+mn-lt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використовується</a:t>
            </a:r>
            <a:r>
              <a:rPr lang="ru-RU" sz="2200" dirty="0">
                <a:latin typeface="+mn-lt"/>
              </a:rPr>
              <a:t> </a:t>
            </a:r>
            <a:r>
              <a:rPr lang="en-GB" sz="2200" b="1" dirty="0">
                <a:solidFill>
                  <a:srgbClr val="0000CC"/>
                </a:solidFill>
                <a:latin typeface="+mn-lt"/>
              </a:rPr>
              <a:t>Synopsys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сценаріїв</a:t>
            </a:r>
            <a:r>
              <a:rPr lang="ru-RU" sz="2200" dirty="0">
                <a:latin typeface="+mn-lt"/>
              </a:rPr>
              <a:t> для </a:t>
            </a:r>
            <a:r>
              <a:rPr lang="ru-RU" sz="2200" dirty="0" err="1">
                <a:latin typeface="+mn-lt"/>
              </a:rPr>
              <a:t>своїх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технологічних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інструментів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CAD (TCAD).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uk-UA" sz="2200" dirty="0">
                <a:latin typeface="+mn-lt"/>
              </a:rPr>
              <a:t>У </a:t>
            </a:r>
            <a:r>
              <a:rPr lang="ru-RU" sz="2200" dirty="0" err="1">
                <a:latin typeface="+mn-lt"/>
              </a:rPr>
              <a:t>фільмі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The Spirits Within </a:t>
            </a:r>
            <a:r>
              <a:rPr lang="ru-RU" sz="2200" dirty="0" err="1">
                <a:latin typeface="+mn-lt"/>
              </a:rPr>
              <a:t>використовувалась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мова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в </a:t>
            </a:r>
            <a:r>
              <a:rPr lang="ru-RU" sz="2200" dirty="0" err="1">
                <a:latin typeface="+mn-lt"/>
              </a:rPr>
              <a:t>якості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мови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сценаріїв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для </a:t>
            </a:r>
            <a:r>
              <a:rPr lang="ru-RU" sz="2200" dirty="0" err="1">
                <a:latin typeface="+mn-lt"/>
              </a:rPr>
              <a:t>управління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двигуном</a:t>
            </a:r>
            <a:r>
              <a:rPr lang="ru-RU" sz="2200" dirty="0">
                <a:latin typeface="+mn-lt"/>
              </a:rPr>
              <a:t> рендеринга в реальному </a:t>
            </a:r>
            <a:r>
              <a:rPr lang="ru-RU" sz="2200" dirty="0" err="1">
                <a:latin typeface="+mn-lt"/>
              </a:rPr>
              <a:t>часі</a:t>
            </a:r>
            <a:r>
              <a:rPr lang="ru-RU" sz="22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2200" b="1" dirty="0">
                <a:solidFill>
                  <a:srgbClr val="0000CC"/>
                </a:solidFill>
                <a:latin typeface="+mn-lt"/>
              </a:rPr>
              <a:t>Google App Inventor </a:t>
            </a:r>
            <a:r>
              <a:rPr lang="ru-RU" sz="2200" dirty="0">
                <a:latin typeface="+mn-lt"/>
              </a:rPr>
              <a:t>для </a:t>
            </a:r>
            <a:r>
              <a:rPr lang="en-GB" sz="2200" dirty="0">
                <a:solidFill>
                  <a:srgbClr val="0000CC"/>
                </a:solidFill>
                <a:latin typeface="+mn-lt"/>
              </a:rPr>
              <a:t>Android</a:t>
            </a:r>
            <a:r>
              <a:rPr lang="en-GB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використовує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Scheme</a:t>
            </a:r>
            <a:r>
              <a:rPr lang="uk-UA" sz="2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для </a:t>
            </a:r>
            <a:r>
              <a:rPr lang="ru-RU" sz="2200" dirty="0" err="1">
                <a:latin typeface="+mn-lt"/>
              </a:rPr>
              <a:t>роботи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віртуальній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машині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Java, </a:t>
            </a:r>
            <a:r>
              <a:rPr lang="ru-RU" sz="2200" dirty="0" err="1">
                <a:latin typeface="+mn-lt"/>
              </a:rPr>
              <a:t>що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працює</a:t>
            </a:r>
            <a:r>
              <a:rPr lang="ru-RU" sz="2200" dirty="0">
                <a:latin typeface="+mn-lt"/>
              </a:rPr>
              <a:t> на </a:t>
            </a:r>
            <a:r>
              <a:rPr lang="ru-RU" sz="2200" dirty="0" err="1">
                <a:latin typeface="+mn-lt"/>
              </a:rPr>
              <a:t>пристроях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Android.</a:t>
            </a:r>
            <a:endParaRPr lang="ru-RU" sz="2200" dirty="0">
              <a:latin typeface="+mn-lt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Використання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488193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19336" y="980728"/>
            <a:ext cx="12035901" cy="46782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є </a:t>
            </a:r>
            <a:r>
              <a:rPr lang="ru-RU" sz="2100" dirty="0" err="1">
                <a:latin typeface="+mn-lt"/>
              </a:rPr>
              <a:t>мовою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програмування</a:t>
            </a:r>
            <a:r>
              <a:rPr lang="ru-RU" sz="2100" dirty="0">
                <a:latin typeface="+mn-lt"/>
              </a:rPr>
              <a:t> з</a:t>
            </a:r>
            <a:r>
              <a:rPr lang="uk-UA" sz="2100" dirty="0">
                <a:latin typeface="+mn-lt"/>
              </a:rPr>
              <a:t>і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статичними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областями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видимості</a:t>
            </a:r>
            <a:r>
              <a:rPr lang="ru-RU" sz="21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має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неявні</a:t>
            </a:r>
            <a:r>
              <a:rPr lang="ru-RU" sz="2100" dirty="0">
                <a:latin typeface="+mn-lt"/>
              </a:rPr>
              <a:t>, а не </a:t>
            </a:r>
            <a:r>
              <a:rPr lang="ru-RU" sz="2100" dirty="0" err="1">
                <a:latin typeface="+mn-lt"/>
              </a:rPr>
              <a:t>декларативні</a:t>
            </a:r>
            <a:r>
              <a:rPr lang="ru-RU" sz="2100" dirty="0">
                <a:latin typeface="+mn-lt"/>
              </a:rPr>
              <a:t>,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типи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Типи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пов'язані</a:t>
            </a:r>
            <a:r>
              <a:rPr lang="ru-RU" sz="2100" dirty="0">
                <a:latin typeface="+mn-lt"/>
              </a:rPr>
              <a:t> з </a:t>
            </a:r>
            <a:r>
              <a:rPr lang="ru-RU" sz="2100" dirty="0" err="1">
                <a:latin typeface="+mn-lt"/>
              </a:rPr>
              <a:t>об'єктами</a:t>
            </a:r>
            <a:r>
              <a:rPr lang="ru-RU" sz="2100" dirty="0">
                <a:latin typeface="+mn-lt"/>
              </a:rPr>
              <a:t> (</a:t>
            </a:r>
            <a:r>
              <a:rPr lang="ru-RU" sz="2100" dirty="0" err="1">
                <a:latin typeface="+mn-lt"/>
              </a:rPr>
              <a:t>значеннями</a:t>
            </a:r>
            <a:r>
              <a:rPr lang="ru-RU" sz="2100" dirty="0">
                <a:latin typeface="+mn-lt"/>
              </a:rPr>
              <a:t>), а не </a:t>
            </a:r>
            <a:r>
              <a:rPr lang="ru-RU" sz="2100" dirty="0" err="1">
                <a:latin typeface="+mn-lt"/>
              </a:rPr>
              <a:t>із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змінними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Отже</a:t>
            </a:r>
            <a:r>
              <a:rPr lang="ru-RU" sz="2100" dirty="0">
                <a:latin typeface="+mn-lt"/>
              </a:rPr>
              <a:t>,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Scheme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 є слабо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типизована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C00000"/>
                </a:solidFill>
                <a:latin typeface="+mn-lt"/>
              </a:rPr>
              <a:t>мова</a:t>
            </a:r>
            <a:r>
              <a:rPr lang="ru-RU" sz="2100" b="1" dirty="0">
                <a:solidFill>
                  <a:srgbClr val="C00000"/>
                </a:solidFill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dirty="0" err="1">
                <a:latin typeface="+mn-lt"/>
              </a:rPr>
              <a:t>Усі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об'єкти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створені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процесі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обчислення</a:t>
            </a:r>
            <a:r>
              <a:rPr lang="ru-RU" sz="2100" dirty="0">
                <a:latin typeface="+mn-lt"/>
              </a:rPr>
              <a:t>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включаючи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процедури</a:t>
            </a:r>
            <a:r>
              <a:rPr lang="ru-RU" sz="2100" dirty="0">
                <a:latin typeface="+mn-lt"/>
              </a:rPr>
              <a:t> і </a:t>
            </a:r>
            <a:r>
              <a:rPr lang="ru-RU" sz="2100" dirty="0" err="1">
                <a:latin typeface="+mn-lt"/>
              </a:rPr>
              <a:t>продовження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мають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необмежений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екстент</a:t>
            </a:r>
            <a:r>
              <a:rPr lang="ru-RU" sz="2100" dirty="0">
                <a:latin typeface="+mn-lt"/>
              </a:rPr>
              <a:t>.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Жоден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Scheme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ніколи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не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знищується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Реалізації</a:t>
            </a:r>
            <a:r>
              <a:rPr lang="ru-RU" sz="2100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повинні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бути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чистими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хвіст-рекурсивними</a:t>
            </a:r>
            <a:r>
              <a:rPr lang="ru-RU" sz="2100" dirty="0">
                <a:latin typeface="+mn-lt"/>
              </a:rPr>
              <a:t>. В </a:t>
            </a:r>
            <a:r>
              <a:rPr lang="ru-RU" sz="2100" dirty="0" err="1">
                <a:latin typeface="+mn-lt"/>
              </a:rPr>
              <a:t>чистій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хвіст-рекурсивній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реалізації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ітерація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може</a:t>
            </a:r>
            <a:r>
              <a:rPr lang="ru-RU" sz="2100" dirty="0">
                <a:latin typeface="+mn-lt"/>
              </a:rPr>
              <a:t> бути </a:t>
            </a:r>
            <a:r>
              <a:rPr lang="ru-RU" sz="2100" dirty="0" err="1">
                <a:latin typeface="+mn-lt"/>
              </a:rPr>
              <a:t>виражена</a:t>
            </a:r>
            <a:r>
              <a:rPr lang="ru-RU" sz="2100" dirty="0">
                <a:latin typeface="+mn-lt"/>
              </a:rPr>
              <a:t> за </a:t>
            </a:r>
            <a:r>
              <a:rPr lang="ru-RU" sz="2100" dirty="0" err="1">
                <a:latin typeface="+mn-lt"/>
              </a:rPr>
              <a:t>допомогою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звичайного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механізму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виклику</a:t>
            </a:r>
            <a:r>
              <a:rPr lang="ru-RU" sz="2100" dirty="0">
                <a:latin typeface="+mn-lt"/>
              </a:rPr>
              <a:t> процедур.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була</a:t>
            </a:r>
            <a:r>
              <a:rPr lang="ru-RU" sz="2100" dirty="0">
                <a:latin typeface="+mn-lt"/>
              </a:rPr>
              <a:t> одною з перших </a:t>
            </a:r>
            <a:r>
              <a:rPr lang="ru-RU" sz="2100" dirty="0" err="1">
                <a:latin typeface="+mn-lt"/>
              </a:rPr>
              <a:t>мов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що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підтримують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процедури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як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об'єкти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самі</a:t>
            </a:r>
            <a:r>
              <a:rPr lang="ru-RU" sz="2100" dirty="0">
                <a:latin typeface="+mn-lt"/>
              </a:rPr>
              <a:t> по </a:t>
            </a:r>
            <a:r>
              <a:rPr lang="ru-RU" sz="2100" dirty="0" err="1">
                <a:latin typeface="+mn-lt"/>
              </a:rPr>
              <a:t>собі</a:t>
            </a:r>
            <a:r>
              <a:rPr lang="ru-RU" sz="2100" dirty="0">
                <a:latin typeface="+mn-lt"/>
              </a:rPr>
              <a:t>. </a:t>
            </a:r>
            <a:r>
              <a:rPr lang="ru-RU" sz="2100" dirty="0" err="1">
                <a:latin typeface="+mn-lt"/>
              </a:rPr>
              <a:t>Процедури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можуть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динамічно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створюватися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заноситися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структури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даних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повертатися</a:t>
            </a:r>
            <a:r>
              <a:rPr lang="ru-RU" sz="2100" dirty="0">
                <a:latin typeface="+mn-lt"/>
              </a:rPr>
              <a:t> в </a:t>
            </a:r>
            <a:r>
              <a:rPr lang="ru-RU" sz="2100" dirty="0" err="1">
                <a:latin typeface="+mn-lt"/>
              </a:rPr>
              <a:t>якості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результатів</a:t>
            </a:r>
            <a:r>
              <a:rPr lang="ru-RU" sz="2100" dirty="0">
                <a:latin typeface="+mn-lt"/>
              </a:rPr>
              <a:t> процедур, і так </a:t>
            </a:r>
            <a:r>
              <a:rPr lang="ru-RU" sz="2100" dirty="0" err="1">
                <a:latin typeface="+mn-lt"/>
              </a:rPr>
              <a:t>далі</a:t>
            </a:r>
            <a:r>
              <a:rPr lang="ru-RU" sz="2100" dirty="0">
                <a:latin typeface="+mn-lt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Арифметична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модель </a:t>
            </a:r>
            <a:r>
              <a:rPr lang="ru-RU" sz="2100" i="1" dirty="0" err="1">
                <a:latin typeface="+mn-lt"/>
              </a:rPr>
              <a:t>Scheme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надає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багатий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набір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числових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типів</a:t>
            </a:r>
            <a:r>
              <a:rPr lang="ru-RU" sz="2100" dirty="0">
                <a:latin typeface="+mn-lt"/>
              </a:rPr>
              <a:t> і </a:t>
            </a:r>
            <a:r>
              <a:rPr lang="ru-RU" sz="2100" dirty="0" err="1">
                <a:latin typeface="+mn-lt"/>
              </a:rPr>
              <a:t>операцій</a:t>
            </a:r>
            <a:r>
              <a:rPr lang="ru-RU" sz="2100" dirty="0">
                <a:latin typeface="+mn-lt"/>
              </a:rPr>
              <a:t> з ними. В </a:t>
            </a:r>
            <a:r>
              <a:rPr lang="ru-RU" sz="2100" dirty="0" err="1">
                <a:latin typeface="+mn-lt"/>
              </a:rPr>
              <a:t>цій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моделі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розрізняються</a:t>
            </a:r>
            <a:r>
              <a:rPr lang="ru-RU" sz="2100" dirty="0"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точні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і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неточні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числові</a:t>
            </a:r>
            <a:r>
              <a:rPr lang="ru-RU" sz="21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100" b="1" dirty="0" err="1">
                <a:solidFill>
                  <a:srgbClr val="0000CC"/>
                </a:solidFill>
                <a:latin typeface="+mn-lt"/>
              </a:rPr>
              <a:t>об'єкти</a:t>
            </a:r>
            <a:r>
              <a:rPr lang="ru-RU" sz="2100" dirty="0">
                <a:latin typeface="+mn-lt"/>
              </a:rPr>
              <a:t>: </a:t>
            </a:r>
            <a:r>
              <a:rPr lang="ru-RU" sz="2100" dirty="0" err="1">
                <a:latin typeface="+mn-lt"/>
              </a:rPr>
              <a:t>точний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</a:t>
            </a:r>
            <a:r>
              <a:rPr lang="ru-RU" sz="2100" dirty="0">
                <a:latin typeface="+mn-lt"/>
              </a:rPr>
              <a:t> точно </a:t>
            </a:r>
            <a:r>
              <a:rPr lang="ru-RU" sz="2100" dirty="0" err="1">
                <a:latin typeface="+mn-lt"/>
              </a:rPr>
              <a:t>відповідає</a:t>
            </a:r>
            <a:r>
              <a:rPr lang="ru-RU" sz="2100" dirty="0">
                <a:latin typeface="+mn-lt"/>
              </a:rPr>
              <a:t> числу, а </a:t>
            </a:r>
            <a:r>
              <a:rPr lang="ru-RU" sz="2100" dirty="0" err="1">
                <a:latin typeface="+mn-lt"/>
              </a:rPr>
              <a:t>неточний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числовий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об'єкт</a:t>
            </a:r>
            <a:r>
              <a:rPr lang="ru-RU" sz="2100" dirty="0">
                <a:latin typeface="+mn-lt"/>
              </a:rPr>
              <a:t> є результатом </a:t>
            </a:r>
            <a:r>
              <a:rPr lang="ru-RU" sz="2100" dirty="0" err="1">
                <a:latin typeface="+mn-lt"/>
              </a:rPr>
              <a:t>обчислення</a:t>
            </a:r>
            <a:r>
              <a:rPr lang="ru-RU" sz="2100" dirty="0">
                <a:latin typeface="+mn-lt"/>
              </a:rPr>
              <a:t>, </a:t>
            </a:r>
            <a:r>
              <a:rPr lang="ru-RU" sz="2100" dirty="0" err="1">
                <a:latin typeface="+mn-lt"/>
              </a:rPr>
              <a:t>що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спричинило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округлення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або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інші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err="1">
                <a:latin typeface="+mn-lt"/>
              </a:rPr>
              <a:t>помилки</a:t>
            </a:r>
            <a:r>
              <a:rPr lang="ru-RU" sz="2100" dirty="0">
                <a:latin typeface="+mn-lt"/>
              </a:rPr>
              <a:t>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Особливості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48655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51384" y="974849"/>
            <a:ext cx="110892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cs typeface="Arial" panose="020B0604020202020204" pitchFamily="34" charset="0"/>
              </a:rPr>
              <a:t>Будь-яка </a:t>
            </a:r>
            <a:r>
              <a:rPr lang="ru-RU" sz="2000" dirty="0" err="1">
                <a:cs typeface="Arial" panose="020B0604020202020204" pitchFamily="34" charset="0"/>
              </a:rPr>
              <a:t>мова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програмування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реалізує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00CC"/>
                </a:solidFill>
                <a:cs typeface="Arial" panose="020B0604020202020204" pitchFamily="34" charset="0"/>
              </a:rPr>
              <a:t>три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solidFill>
                  <a:srgbClr val="0000CC"/>
                </a:solidFill>
                <a:cs typeface="Arial" panose="020B0604020202020204" pitchFamily="34" charset="0"/>
              </a:rPr>
              <a:t>механізми</a:t>
            </a:r>
            <a:r>
              <a:rPr lang="ru-RU" sz="2000" dirty="0">
                <a:cs typeface="Arial" panose="020B0604020202020204" pitchFamily="34" charset="0"/>
              </a:rPr>
              <a:t>: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Елементарні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вирази</a:t>
            </a:r>
            <a:r>
              <a:rPr lang="ru-RU" sz="2000" dirty="0">
                <a:cs typeface="Arial" panose="020B0604020202020204" pitchFamily="34" charset="0"/>
              </a:rPr>
              <a:t>, </a:t>
            </a:r>
            <a:r>
              <a:rPr lang="ru-RU" sz="2000" dirty="0" err="1">
                <a:cs typeface="Arial" panose="020B0604020202020204" pitchFamily="34" charset="0"/>
              </a:rPr>
              <a:t>що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представляють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мінімальні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сутності</a:t>
            </a:r>
            <a:r>
              <a:rPr lang="ru-RU" sz="2000" dirty="0">
                <a:cs typeface="Arial" panose="020B0604020202020204" pitchFamily="34" charset="0"/>
              </a:rPr>
              <a:t>, з </a:t>
            </a:r>
            <a:r>
              <a:rPr lang="ru-RU" sz="2000" dirty="0" err="1">
                <a:cs typeface="Arial" panose="020B0604020202020204" pitchFamily="34" charset="0"/>
              </a:rPr>
              <a:t>якими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мова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має</a:t>
            </a:r>
            <a:r>
              <a:rPr lang="ru-RU" sz="2000" dirty="0">
                <a:cs typeface="Arial" panose="020B0604020202020204" pitchFamily="34" charset="0"/>
              </a:rPr>
              <a:t> справу.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Засоби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комбінування</a:t>
            </a:r>
            <a:r>
              <a:rPr lang="ru-RU" sz="2000" dirty="0">
                <a:solidFill>
                  <a:srgbClr val="C00000"/>
                </a:solidFill>
                <a:cs typeface="Arial" panose="020B0604020202020204" pitchFamily="34" charset="0"/>
              </a:rPr>
              <a:t>,  </a:t>
            </a:r>
            <a:r>
              <a:rPr lang="ru-RU" sz="2000" dirty="0">
                <a:cs typeface="Arial" panose="020B0604020202020204" pitchFamily="34" charset="0"/>
              </a:rPr>
              <a:t>за </a:t>
            </a:r>
            <a:r>
              <a:rPr lang="ru-RU" sz="2000" dirty="0" err="1">
                <a:cs typeface="Arial" panose="020B0604020202020204" pitchFamily="34" charset="0"/>
              </a:rPr>
              <a:t>допомогою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яких</a:t>
            </a:r>
            <a:r>
              <a:rPr lang="ru-RU" sz="2000" dirty="0">
                <a:cs typeface="Arial" panose="020B0604020202020204" pitchFamily="34" charset="0"/>
              </a:rPr>
              <a:t>  з  </a:t>
            </a:r>
            <a:r>
              <a:rPr lang="ru-RU" sz="2000" dirty="0" err="1">
                <a:cs typeface="Arial" panose="020B0604020202020204" pitchFamily="34" charset="0"/>
              </a:rPr>
              <a:t>простих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об'єктів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складаються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складні</a:t>
            </a:r>
            <a:r>
              <a:rPr lang="ru-RU" sz="200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Засоби</a:t>
            </a:r>
            <a:r>
              <a:rPr lang="ru-RU" sz="2000" b="1" dirty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ru-RU" sz="2000" b="1" dirty="0" err="1">
                <a:solidFill>
                  <a:srgbClr val="C00000"/>
                </a:solidFill>
                <a:cs typeface="Arial" panose="020B0604020202020204" pitchFamily="34" charset="0"/>
              </a:rPr>
              <a:t>абстракції</a:t>
            </a:r>
            <a:r>
              <a:rPr lang="ru-RU" sz="2000" dirty="0">
                <a:solidFill>
                  <a:srgbClr val="C00000"/>
                </a:solidFill>
                <a:cs typeface="Arial" panose="020B0604020202020204" pitchFamily="34" charset="0"/>
              </a:rPr>
              <a:t>,   </a:t>
            </a:r>
            <a:r>
              <a:rPr lang="ru-RU" sz="2000" dirty="0">
                <a:cs typeface="Arial" panose="020B0604020202020204" pitchFamily="34" charset="0"/>
              </a:rPr>
              <a:t>за </a:t>
            </a:r>
            <a:r>
              <a:rPr lang="ru-RU" sz="2000" dirty="0" err="1">
                <a:cs typeface="Arial" panose="020B0604020202020204" pitchFamily="34" charset="0"/>
              </a:rPr>
              <a:t>допомогою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яких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складні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об'єкти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можна</a:t>
            </a:r>
            <a:r>
              <a:rPr lang="ru-RU" sz="2000" dirty="0">
                <a:cs typeface="Arial" panose="020B0604020202020204" pitchFamily="34" charset="0"/>
              </a:rPr>
              <a:t>  </a:t>
            </a:r>
            <a:r>
              <a:rPr lang="ru-RU" sz="2000" dirty="0" err="1">
                <a:cs typeface="Arial" panose="020B0604020202020204" pitchFamily="34" charset="0"/>
              </a:rPr>
              <a:t>називати</a:t>
            </a:r>
            <a:r>
              <a:rPr lang="ru-RU" sz="2000" dirty="0">
                <a:cs typeface="Arial" panose="020B0604020202020204" pitchFamily="34" charset="0"/>
              </a:rPr>
              <a:t>  і  </a:t>
            </a:r>
            <a:r>
              <a:rPr lang="ru-RU" sz="2000" dirty="0" err="1">
                <a:cs typeface="Arial" panose="020B0604020202020204" pitchFamily="34" charset="0"/>
              </a:rPr>
              <a:t>поводитися</a:t>
            </a:r>
            <a:r>
              <a:rPr lang="ru-RU" sz="2000" dirty="0">
                <a:cs typeface="Arial" panose="020B0604020202020204" pitchFamily="34" charset="0"/>
              </a:rPr>
              <a:t> з ними як з </a:t>
            </a:r>
            <a:r>
              <a:rPr lang="ru-RU" sz="2000" dirty="0" err="1">
                <a:cs typeface="Arial" panose="020B0604020202020204" pitchFamily="34" charset="0"/>
              </a:rPr>
              <a:t>єдиним</a:t>
            </a:r>
            <a:r>
              <a:rPr lang="ru-RU" sz="2000" dirty="0">
                <a:cs typeface="Arial" panose="020B0604020202020204" pitchFamily="34" charset="0"/>
              </a:rPr>
              <a:t> </a:t>
            </a:r>
            <a:r>
              <a:rPr lang="ru-RU" sz="2000" dirty="0" err="1">
                <a:cs typeface="Arial" panose="020B0604020202020204" pitchFamily="34" charset="0"/>
              </a:rPr>
              <a:t>цілим</a:t>
            </a:r>
            <a:r>
              <a:rPr lang="ru-RU" sz="2000" dirty="0">
                <a:cs typeface="Arial" panose="020B0604020202020204" pitchFamily="34" charset="0"/>
              </a:rPr>
              <a:t>.</a:t>
            </a:r>
            <a:endParaRPr lang="ru-RU" sz="2000" dirty="0">
              <a:ea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1670" y="3284984"/>
            <a:ext cx="824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Будь-яка </a:t>
            </a:r>
            <a:r>
              <a:rPr lang="ru-RU" sz="2000" dirty="0" err="1"/>
              <a:t>мова</a:t>
            </a:r>
            <a:r>
              <a:rPr lang="ru-RU" sz="2000" dirty="0"/>
              <a:t> </a:t>
            </a:r>
            <a:r>
              <a:rPr lang="ru-RU" sz="2000" dirty="0" err="1"/>
              <a:t>має</a:t>
            </a:r>
            <a:r>
              <a:rPr lang="ru-RU" sz="2000" dirty="0"/>
              <a:t> справу  з </a:t>
            </a:r>
            <a:r>
              <a:rPr lang="ru-RU" sz="2000" dirty="0" err="1">
                <a:solidFill>
                  <a:srgbClr val="0000CC"/>
                </a:solidFill>
              </a:rPr>
              <a:t>двома</a:t>
            </a:r>
            <a:r>
              <a:rPr lang="ru-RU" sz="2000" dirty="0">
                <a:solidFill>
                  <a:srgbClr val="0000CC"/>
                </a:solidFill>
              </a:rPr>
              <a:t> типами </a:t>
            </a:r>
            <a:r>
              <a:rPr lang="ru-RU" sz="2000" dirty="0" err="1">
                <a:solidFill>
                  <a:srgbClr val="0000CC"/>
                </a:solidFill>
              </a:rPr>
              <a:t>об'єктів</a:t>
            </a:r>
            <a:r>
              <a:rPr lang="ru-RU" sz="2000" dirty="0">
                <a:solidFill>
                  <a:srgbClr val="0000CC"/>
                </a:solidFill>
              </a:rPr>
              <a:t> </a:t>
            </a:r>
            <a:r>
              <a:rPr lang="ru-RU" sz="2000" dirty="0"/>
              <a:t>: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 err="1">
                <a:solidFill>
                  <a:srgbClr val="0000CC"/>
                </a:solidFill>
              </a:rPr>
              <a:t>процедури</a:t>
            </a:r>
            <a:r>
              <a:rPr lang="ru-RU" sz="2000" b="1" dirty="0">
                <a:solidFill>
                  <a:srgbClr val="0000CC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b="1" dirty="0"/>
              <a:t> </a:t>
            </a:r>
            <a:r>
              <a:rPr lang="ru-RU" sz="2000" b="1" dirty="0" err="1">
                <a:solidFill>
                  <a:srgbClr val="0000CC"/>
                </a:solidFill>
              </a:rPr>
              <a:t>дані</a:t>
            </a:r>
            <a:r>
              <a:rPr lang="ru-RU" sz="2000" dirty="0">
                <a:solidFill>
                  <a:srgbClr val="0000CC"/>
                </a:solidFill>
              </a:rPr>
              <a:t> 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14041" y="1"/>
            <a:ext cx="6949403" cy="6463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</a:pPr>
            <a:r>
              <a:rPr lang="uk-UA" sz="36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Механізми  програмування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31504" y="4653136"/>
            <a:ext cx="676875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 extrusionH="76200" contourW="12700">
            <a:bevelT prst="angle"/>
            <a:extrusionClr>
              <a:srgbClr val="C00000"/>
            </a:extrusionClr>
            <a:contourClr>
              <a:srgbClr val="C00000"/>
            </a:contourClr>
          </a:sp3d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latin typeface="+mn-lt"/>
              </a:rPr>
              <a:t>Дані</a:t>
            </a:r>
            <a:r>
              <a:rPr lang="ru-RU" sz="2400" dirty="0">
                <a:latin typeface="+mn-lt"/>
              </a:rPr>
              <a:t> - </a:t>
            </a:r>
            <a:r>
              <a:rPr lang="ru-RU" sz="2400" dirty="0" err="1">
                <a:latin typeface="+mn-lt"/>
              </a:rPr>
              <a:t>це</a:t>
            </a:r>
            <a:r>
              <a:rPr lang="ru-RU" sz="2400" dirty="0">
                <a:latin typeface="+mn-lt"/>
              </a:rPr>
              <a:t> "</a:t>
            </a:r>
            <a:r>
              <a:rPr lang="ru-RU" sz="2400" dirty="0" err="1">
                <a:latin typeface="+mn-lt"/>
              </a:rPr>
              <a:t>матеріал</a:t>
            </a:r>
            <a:r>
              <a:rPr lang="ru-RU" sz="2400" dirty="0">
                <a:latin typeface="+mn-lt"/>
              </a:rPr>
              <a:t>", </a:t>
            </a:r>
            <a:r>
              <a:rPr lang="ru-RU" sz="2400" dirty="0" err="1">
                <a:latin typeface="+mn-lt"/>
              </a:rPr>
              <a:t>який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потрібно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обробити</a:t>
            </a:r>
            <a:r>
              <a:rPr lang="ru-RU" sz="2400" dirty="0">
                <a:latin typeface="+mn-lt"/>
              </a:rPr>
              <a:t>, </a:t>
            </a:r>
          </a:p>
          <a:p>
            <a:pPr algn="just"/>
            <a:r>
              <a:rPr lang="ru-RU" sz="2400" b="1" dirty="0" err="1">
                <a:latin typeface="+mn-lt"/>
              </a:rPr>
              <a:t>Процедури</a:t>
            </a:r>
            <a:r>
              <a:rPr lang="ru-RU" sz="2400" dirty="0">
                <a:latin typeface="+mn-lt"/>
              </a:rPr>
              <a:t> - </a:t>
            </a:r>
            <a:r>
              <a:rPr lang="ru-RU" sz="2400" dirty="0" err="1">
                <a:latin typeface="+mn-lt"/>
              </a:rPr>
              <a:t>це</a:t>
            </a:r>
            <a:r>
              <a:rPr lang="ru-RU" sz="2400" dirty="0">
                <a:latin typeface="+mn-lt"/>
              </a:rPr>
              <a:t> описи правил </a:t>
            </a:r>
            <a:r>
              <a:rPr lang="ru-RU" sz="2400" dirty="0" err="1">
                <a:latin typeface="+mn-lt"/>
              </a:rPr>
              <a:t>обробки</a:t>
            </a:r>
            <a:r>
              <a:rPr lang="ru-RU" sz="2400" dirty="0">
                <a:latin typeface="+mn-lt"/>
              </a:rPr>
              <a:t> </a:t>
            </a:r>
            <a:r>
              <a:rPr lang="ru-RU" sz="2400" dirty="0" err="1">
                <a:latin typeface="+mn-lt"/>
              </a:rPr>
              <a:t>даних</a:t>
            </a:r>
            <a:r>
              <a:rPr lang="ru-RU" sz="2400" dirty="0">
                <a:latin typeface="+mn-lt"/>
              </a:rPr>
              <a:t>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84664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24000" y="1"/>
            <a:ext cx="9116428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6FB1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Основні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типи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мови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Scheme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400" y="1119017"/>
            <a:ext cx="388843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r>
              <a:rPr lang="en-US" dirty="0"/>
              <a:t> </a:t>
            </a:r>
            <a:r>
              <a:rPr lang="uk-UA" dirty="0">
                <a:sym typeface="Symbol" panose="05050102010706020507" pitchFamily="18" charset="2"/>
              </a:rPr>
              <a:t>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uk-UA" dirty="0">
                <a:sym typeface="Symbol" panose="05050102010706020507" pitchFamily="18" charset="2"/>
              </a:rPr>
              <a:t>значення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695400" y="2217024"/>
            <a:ext cx="4680520" cy="2580128"/>
            <a:chOff x="2783632" y="2164007"/>
            <a:chExt cx="5472608" cy="2808312"/>
          </a:xfrm>
        </p:grpSpPr>
        <p:sp>
          <p:nvSpPr>
            <p:cNvPr id="5" name="TextBox 4"/>
            <p:cNvSpPr txBox="1"/>
            <p:nvPr/>
          </p:nvSpPr>
          <p:spPr>
            <a:xfrm>
              <a:off x="2783632" y="2268141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1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83632" y="3100497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2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84097" y="4243893"/>
              <a:ext cx="28083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Значення </a:t>
              </a:r>
              <a:r>
                <a:rPr lang="en-US" dirty="0"/>
                <a:t>n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19736" y="3779370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dirty="0"/>
                <a:t>…</a:t>
              </a:r>
              <a:endParaRPr lang="ru-RU" dirty="0"/>
            </a:p>
          </p:txBody>
        </p:sp>
        <p:sp>
          <p:nvSpPr>
            <p:cNvPr id="11" name="Правая фигурная скобка 10"/>
            <p:cNvSpPr/>
            <p:nvPr/>
          </p:nvSpPr>
          <p:spPr>
            <a:xfrm>
              <a:off x="5807968" y="2164007"/>
              <a:ext cx="994326" cy="2808312"/>
            </a:xfrm>
            <a:prstGeom prst="rightBrace">
              <a:avLst>
                <a:gd name="adj1" fmla="val 8333"/>
                <a:gd name="adj2" fmla="val 505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6120" y="3281319"/>
              <a:ext cx="1080120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uk-UA" dirty="0"/>
                <a:t>Тип</a:t>
              </a:r>
              <a:endParaRPr lang="ru-RU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5807968" y="1707343"/>
            <a:ext cx="590465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Програми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 smtClean="0">
                <a:latin typeface="+mn-lt"/>
              </a:rPr>
              <a:t>мовою</a:t>
            </a:r>
            <a:r>
              <a:rPr lang="ru-RU" sz="2200" dirty="0" smtClean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оперують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об'єктами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називаються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значеннями</a:t>
            </a:r>
            <a:r>
              <a:rPr lang="ru-RU" sz="2200" dirty="0">
                <a:latin typeface="+mn-lt"/>
              </a:rPr>
              <a:t>. </a:t>
            </a:r>
            <a:endParaRPr lang="en-US" sz="2200" dirty="0">
              <a:latin typeface="+mn-lt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ru-RU" sz="2200" dirty="0" err="1">
                <a:latin typeface="+mn-lt"/>
              </a:rPr>
              <a:t>Об'єкти</a:t>
            </a:r>
            <a:r>
              <a:rPr lang="ru-RU" sz="2200" dirty="0">
                <a:latin typeface="+mn-lt"/>
              </a:rPr>
              <a:t> </a:t>
            </a:r>
            <a:r>
              <a:rPr lang="en-GB" sz="2200" dirty="0">
                <a:latin typeface="+mn-lt"/>
              </a:rPr>
              <a:t>Scheme </a:t>
            </a:r>
            <a:r>
              <a:rPr lang="ru-RU" sz="2200" dirty="0" err="1">
                <a:latin typeface="+mn-lt"/>
              </a:rPr>
              <a:t>організовані</a:t>
            </a:r>
            <a:r>
              <a:rPr lang="ru-RU" sz="2200" dirty="0">
                <a:latin typeface="+mn-lt"/>
              </a:rPr>
              <a:t> в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набори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 </a:t>
            </a:r>
            <a:r>
              <a:rPr lang="ru-RU" sz="2200" b="1" dirty="0" err="1">
                <a:solidFill>
                  <a:srgbClr val="0000CC"/>
                </a:solidFill>
                <a:latin typeface="+mn-lt"/>
              </a:rPr>
              <a:t>значень</a:t>
            </a:r>
            <a:r>
              <a:rPr lang="ru-RU" sz="2200" dirty="0">
                <a:latin typeface="+mn-lt"/>
              </a:rPr>
              <a:t>, </a:t>
            </a:r>
            <a:r>
              <a:rPr lang="ru-RU" sz="2200" dirty="0" err="1">
                <a:latin typeface="+mn-lt"/>
              </a:rPr>
              <a:t>які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називаються</a:t>
            </a:r>
            <a:r>
              <a:rPr lang="ru-RU" sz="2200" dirty="0">
                <a:latin typeface="+mn-lt"/>
              </a:rPr>
              <a:t> </a:t>
            </a:r>
            <a:r>
              <a:rPr lang="ru-RU" sz="2200" b="1" dirty="0">
                <a:solidFill>
                  <a:srgbClr val="0000CC"/>
                </a:solidFill>
                <a:latin typeface="+mn-lt"/>
              </a:rPr>
              <a:t>типами</a:t>
            </a:r>
            <a:r>
              <a:rPr lang="ru-RU" sz="2200" dirty="0">
                <a:latin typeface="+mn-lt"/>
              </a:rPr>
              <a:t>.</a:t>
            </a:r>
            <a:endParaRPr lang="en-US" sz="2200" dirty="0">
              <a:latin typeface="+mn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4BDC68D-FF80-4D4E-BAF3-F6A29ED33A36}" type="slidenum">
              <a:rPr lang="ru-RU" smtClean="0">
                <a:solidFill>
                  <a:prstClr val="black"/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r>
              <a:rPr lang="en-US" smtClean="0">
                <a:solidFill>
                  <a:prstClr val="black"/>
                </a:solidFill>
                <a:latin typeface="Calibri" panose="020F0502020204030204"/>
              </a:rPr>
              <a:t>/43</a:t>
            </a:r>
            <a:endParaRPr lang="ru-RU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60594553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7451</TotalTime>
  <Words>3739</Words>
  <Application>Microsoft Office PowerPoint</Application>
  <PresentationFormat>Широкоэкранный</PresentationFormat>
  <Paragraphs>559</Paragraphs>
  <Slides>44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6" baseType="lpstr">
      <vt:lpstr>Arial</vt:lpstr>
      <vt:lpstr>Bookman Old Style</vt:lpstr>
      <vt:lpstr>Calibri Light</vt:lpstr>
      <vt:lpstr>Symbol</vt:lpstr>
      <vt:lpstr>Tahoma</vt:lpstr>
      <vt:lpstr>Palatino Linotype</vt:lpstr>
      <vt:lpstr>Calibri</vt:lpstr>
      <vt:lpstr>Courier New</vt:lpstr>
      <vt:lpstr>Times New Roman</vt:lpstr>
      <vt:lpstr>Wingdings</vt:lpstr>
      <vt:lpstr>1_Тема Office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Дякую за увагу  Доц. кафедри ПСТ  к.т.н. Ковалюк Т.В. tkovalyuk@ukr.net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ДИСТАНЦИОННОГО ОБУЧЕНИ</dc:title>
  <dc:creator>WhiteFox</dc:creator>
  <cp:lastModifiedBy>Tetyana Kovalyuk</cp:lastModifiedBy>
  <cp:revision>567</cp:revision>
  <dcterms:created xsi:type="dcterms:W3CDTF">2007-02-07T08:30:43Z</dcterms:created>
  <dcterms:modified xsi:type="dcterms:W3CDTF">2021-12-12T19:16:53Z</dcterms:modified>
</cp:coreProperties>
</file>